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9"/>
  </p:notesMasterIdLst>
  <p:sldIdLst>
    <p:sldId id="5375" r:id="rId3"/>
    <p:sldId id="269" r:id="rId4"/>
    <p:sldId id="4815" r:id="rId5"/>
    <p:sldId id="929" r:id="rId6"/>
    <p:sldId id="4818" r:id="rId7"/>
    <p:sldId id="4859" r:id="rId8"/>
  </p:sldIdLst>
  <p:sldSz cx="12192000" cy="6858000"/>
  <p:notesSz cx="6858000" cy="9144000"/>
  <p:embeddedFontLst>
    <p:embeddedFont>
      <p:font typeface="宋体" panose="02010600030101010101" pitchFamily="2" charset="-122"/>
      <p:regular r:id="rId10"/>
    </p:embeddedFont>
    <p:embeddedFont>
      <p:font typeface="微软雅黑" panose="020B0503020204020204" pitchFamily="34" charset="-122"/>
      <p:regular r:id="rId11"/>
      <p:bold r:id="rId12"/>
    </p:embeddedFont>
    <p:embeddedFont>
      <p:font typeface="微软雅黑" panose="020B0503020204020204" pitchFamily="34" charset="-122"/>
      <p:regular r:id="rId11"/>
      <p:bold r:id="rId12"/>
    </p:embeddedFon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Wingdings 2" pitchFamily="2" charset="2"/>
      <p:regular r:id="rId19"/>
    </p:embeddedFont>
  </p:embeddedFontLst>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2" userDrawn="1">
          <p15:clr>
            <a:srgbClr val="A4A3A4"/>
          </p15:clr>
        </p15:guide>
        <p15:guide id="2" pos="39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宋洁然" initials="宋" lastIdx="2" clrIdx="1"/>
  <p:cmAuthor id="1" name="lenovo" initials="l" lastIdx="2" clrIdx="0"/>
  <p:cmAuthor id="8" name="ming qiu" initials="m" lastIdx="17" clrIdx="1"/>
  <p:cmAuthor id="2" name="yuehualan@outlook.com" initials="y" lastIdx="1" clrIdx="1"/>
  <p:cmAuthor id="9" name="褚铮" initials="褚" lastIdx="123613" clrIdx="0"/>
  <p:cmAuthor id="3" name="Mia Vida Villanueva" initials="MVV" lastIdx="1" clrIdx="0"/>
  <p:cmAuthor id="10" name="边 志明" initials="边" lastIdx="9" clrIdx="1"/>
  <p:cmAuthor id="4" name="1206988966@qq.com" initials="1" lastIdx="1" clrIdx="2"/>
  <p:cmAuthor id="11" name="Wang Xiao" initials="WX" lastIdx="2" clrIdx="25"/>
  <p:cmAuthor id="5" name="姜伟光" initials="姜" lastIdx="1" clrIdx="0"/>
  <p:cmAuthor id="6"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98"/>
    <a:srgbClr val="646060"/>
    <a:srgbClr val="E60073"/>
    <a:srgbClr val="E27100"/>
    <a:srgbClr val="FF8C19"/>
    <a:srgbClr val="FF3F9F"/>
    <a:srgbClr val="FF61B0"/>
    <a:srgbClr val="FF99CC"/>
    <a:srgbClr val="FF99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2" autoAdjust="0"/>
    <p:restoredTop sz="94483" autoAdjust="0"/>
  </p:normalViewPr>
  <p:slideViewPr>
    <p:cSldViewPr snapToGrid="0" showGuides="1">
      <p:cViewPr varScale="1">
        <p:scale>
          <a:sx n="94" d="100"/>
          <a:sy n="94" d="100"/>
        </p:scale>
        <p:origin x="1536" y="184"/>
      </p:cViewPr>
      <p:guideLst>
        <p:guide orient="horz" pos="1922"/>
        <p:guide pos="3972"/>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CF419EB-3C96-4F7A-A499-AC5D0F512CA2}" type="doc">
      <dgm:prSet loTypeId="urn:microsoft.com/office/officeart/2005/8/layout/chevron2" loCatId="process" qsTypeId="urn:microsoft.com/office/officeart/2005/8/quickstyle/3d4#1" qsCatId="3D" csTypeId="urn:microsoft.com/office/officeart/2005/8/colors/colorful5#1" csCatId="colorful" phldr="1"/>
      <dgm:spPr/>
      <dgm:t>
        <a:bodyPr/>
        <a:lstStyle/>
        <a:p>
          <a:endParaRPr lang="zh-CN" altLang="en-US"/>
        </a:p>
      </dgm:t>
    </dgm:pt>
    <dgm:pt modelId="{4F813A38-BE08-4611-98F6-A437B8F38F01}">
      <dgm:prSet phldrT="[文本]" custT="1"/>
      <dgm:spPr/>
      <dgm:t>
        <a:bodyPr/>
        <a:lstStyle/>
        <a:p>
          <a:r>
            <a:rPr lang="en-US" altLang="zh-CN" sz="2000" b="1" dirty="0">
              <a:effectLst/>
              <a:latin typeface="Microsoft YaHei" panose="020B0503020204020204" pitchFamily="34" charset="-122"/>
              <a:ea typeface="Microsoft YaHei" panose="020B0503020204020204" pitchFamily="34" charset="-122"/>
              <a:cs typeface="Times New Roman" panose="02020603050405020304" pitchFamily="18" charset="0"/>
            </a:rPr>
            <a:t>2007</a:t>
          </a:r>
          <a:endParaRPr lang="zh-CN" altLang="en-US" sz="1600" b="1" dirty="0">
            <a:latin typeface="Microsoft YaHei" panose="020B0503020204020204" pitchFamily="34" charset="-122"/>
            <a:ea typeface="Microsoft YaHei" panose="020B0503020204020204" pitchFamily="34" charset="-122"/>
          </a:endParaRPr>
        </a:p>
      </dgm:t>
    </dgm:pt>
    <dgm:pt modelId="{1433FEE5-9A7C-496A-ADD1-25DC841064FD}" type="parTrans" cxnId="{B9203F59-C550-4E39-9B72-25FE43ED2207}">
      <dgm:prSet/>
      <dgm:spPr/>
      <dgm:t>
        <a:bodyPr/>
        <a:lstStyle/>
        <a:p>
          <a:endParaRPr lang="zh-CN" altLang="en-US" sz="1600" b="1"/>
        </a:p>
      </dgm:t>
    </dgm:pt>
    <dgm:pt modelId="{913827E1-BE88-4217-B309-A3279CA46FE5}" type="sibTrans" cxnId="{B9203F59-C550-4E39-9B72-25FE43ED2207}">
      <dgm:prSet/>
      <dgm:spPr/>
      <dgm:t>
        <a:bodyPr/>
        <a:lstStyle/>
        <a:p>
          <a:endParaRPr lang="zh-CN" altLang="en-US" sz="1600" b="1"/>
        </a:p>
      </dgm:t>
    </dgm:pt>
    <dgm:pt modelId="{3C8A32B4-7D33-4FB8-9F49-3B97DB7D38D7}">
      <dgm:prSet phldrT="[文本]" custT="1"/>
      <dgm:spPr/>
      <dgm:t>
        <a:bodyPr/>
        <a:lstStyle/>
        <a:p>
          <a:r>
            <a:rPr lang="zh-CN" altLang="en-US" sz="1600" b="1" dirty="0">
              <a:effectLst/>
              <a:ea typeface="微软雅黑" panose="020B0503020204020204" charset="-122"/>
              <a:cs typeface="Times New Roman" panose="02020603050405020304" pitchFamily="18" charset="0"/>
            </a:rPr>
            <a:t>教育部批准为国家重点学科</a:t>
          </a:r>
          <a:endParaRPr lang="zh-CN" altLang="en-US" sz="1600" b="1" dirty="0">
            <a:ea typeface="微软雅黑" panose="020B0503020204020204" charset="-122"/>
          </a:endParaRPr>
        </a:p>
      </dgm:t>
    </dgm:pt>
    <dgm:pt modelId="{DD31EFDE-A86C-4EAC-B3AA-7FA92607F8BA}" type="parTrans" cxnId="{8C4662FF-F56E-4D93-80F2-DB25D4B6828C}">
      <dgm:prSet/>
      <dgm:spPr/>
      <dgm:t>
        <a:bodyPr/>
        <a:lstStyle/>
        <a:p>
          <a:endParaRPr lang="zh-CN" altLang="en-US" sz="1600" b="1"/>
        </a:p>
      </dgm:t>
    </dgm:pt>
    <dgm:pt modelId="{898548B2-3B1B-4974-A4B6-3A67F98077E9}" type="sibTrans" cxnId="{8C4662FF-F56E-4D93-80F2-DB25D4B6828C}">
      <dgm:prSet/>
      <dgm:spPr/>
      <dgm:t>
        <a:bodyPr/>
        <a:lstStyle/>
        <a:p>
          <a:endParaRPr lang="zh-CN" altLang="en-US" sz="1600" b="1"/>
        </a:p>
      </dgm:t>
    </dgm:pt>
    <dgm:pt modelId="{79A465B5-14B5-4A95-97F6-6E8B47EE7B70}">
      <dgm:prSet phldrT="[文本]" custT="1"/>
      <dgm:spPr/>
      <dgm:t>
        <a:bodyPr/>
        <a:lstStyle/>
        <a:p>
          <a:r>
            <a:rPr lang="en-US" altLang="zh-CN" sz="2000" b="1" dirty="0">
              <a:latin typeface="Microsoft YaHei" panose="020B0503020204020204" pitchFamily="34" charset="-122"/>
              <a:ea typeface="Microsoft YaHei" panose="020B0503020204020204" pitchFamily="34" charset="-122"/>
            </a:rPr>
            <a:t>2011</a:t>
          </a:r>
          <a:endParaRPr lang="zh-CN" altLang="en-US" sz="1600" b="1" dirty="0">
            <a:latin typeface="Microsoft YaHei" panose="020B0503020204020204" pitchFamily="34" charset="-122"/>
            <a:ea typeface="Microsoft YaHei" panose="020B0503020204020204" pitchFamily="34" charset="-122"/>
          </a:endParaRPr>
        </a:p>
      </dgm:t>
    </dgm:pt>
    <dgm:pt modelId="{7A9547EE-4EAA-4363-835F-A87C2A039003}" type="parTrans" cxnId="{AE3A3CA1-23C0-4760-8F56-5066C702EA39}">
      <dgm:prSet/>
      <dgm:spPr/>
      <dgm:t>
        <a:bodyPr/>
        <a:lstStyle/>
        <a:p>
          <a:endParaRPr lang="zh-CN" altLang="en-US" sz="1600" b="1"/>
        </a:p>
      </dgm:t>
    </dgm:pt>
    <dgm:pt modelId="{FE444FB6-5732-4010-ABBB-B808E302521A}" type="sibTrans" cxnId="{AE3A3CA1-23C0-4760-8F56-5066C702EA39}">
      <dgm:prSet/>
      <dgm:spPr/>
      <dgm:t>
        <a:bodyPr/>
        <a:lstStyle/>
        <a:p>
          <a:endParaRPr lang="zh-CN" altLang="en-US" sz="1600" b="1"/>
        </a:p>
      </dgm:t>
    </dgm:pt>
    <dgm:pt modelId="{57A5578A-A957-4BD1-8397-F5F0A025EF71}">
      <dgm:prSet phldrT="[文本]" custT="1"/>
      <dgm:spPr/>
      <dgm:t>
        <a:bodyPr/>
        <a:lstStyle/>
        <a:p>
          <a:r>
            <a:rPr lang="zh-CN" altLang="en-US" sz="1600" b="1" dirty="0">
              <a:effectLst/>
              <a:ea typeface="微软雅黑" panose="020B0503020204020204" charset="-122"/>
              <a:cs typeface="Times New Roman" panose="02020603050405020304" pitchFamily="18" charset="0"/>
            </a:rPr>
            <a:t>卫健委批准为国家临床重点专科</a:t>
          </a:r>
          <a:endParaRPr lang="zh-CN" altLang="en-US" sz="1600" b="1" dirty="0">
            <a:ea typeface="微软雅黑" panose="020B0503020204020204" charset="-122"/>
          </a:endParaRPr>
        </a:p>
      </dgm:t>
    </dgm:pt>
    <dgm:pt modelId="{5C50C6FC-60CC-4760-B406-35F64CCFFD7D}" type="parTrans" cxnId="{6889DAC7-D4DC-4436-90FD-DF908AB46D52}">
      <dgm:prSet/>
      <dgm:spPr/>
      <dgm:t>
        <a:bodyPr/>
        <a:lstStyle/>
        <a:p>
          <a:endParaRPr lang="zh-CN" altLang="en-US" sz="1600" b="1"/>
        </a:p>
      </dgm:t>
    </dgm:pt>
    <dgm:pt modelId="{494609B0-8217-4374-8444-E832715E29EB}" type="sibTrans" cxnId="{6889DAC7-D4DC-4436-90FD-DF908AB46D52}">
      <dgm:prSet/>
      <dgm:spPr/>
      <dgm:t>
        <a:bodyPr/>
        <a:lstStyle/>
        <a:p>
          <a:endParaRPr lang="zh-CN" altLang="en-US" sz="1600" b="1"/>
        </a:p>
      </dgm:t>
    </dgm:pt>
    <dgm:pt modelId="{844E078C-D8F6-4EEC-BC6F-95E12CDE847A}">
      <dgm:prSet phldrT="[文本]" custT="1"/>
      <dgm:spPr/>
      <dgm:t>
        <a:bodyPr/>
        <a:lstStyle/>
        <a:p>
          <a:r>
            <a:rPr lang="zh-CN" altLang="en-US" sz="1600" b="1" dirty="0">
              <a:effectLst/>
              <a:ea typeface="微软雅黑" panose="020B0503020204020204" charset="-122"/>
              <a:cs typeface="Times New Roman" panose="02020603050405020304" pitchFamily="18" charset="0"/>
            </a:rPr>
            <a:t>卫健委心血管疾病介入诊疗培训基地（心律失常介入）</a:t>
          </a:r>
          <a:endParaRPr lang="zh-CN" altLang="en-US" sz="1600" b="1" dirty="0">
            <a:ea typeface="微软雅黑" panose="020B0503020204020204" charset="-122"/>
          </a:endParaRPr>
        </a:p>
      </dgm:t>
    </dgm:pt>
    <dgm:pt modelId="{471A0229-2BBD-4900-8170-3E7EE09AA729}" type="parTrans" cxnId="{2A1449D4-06B9-4206-A2AC-963883730E7C}">
      <dgm:prSet/>
      <dgm:spPr/>
      <dgm:t>
        <a:bodyPr/>
        <a:lstStyle/>
        <a:p>
          <a:endParaRPr lang="zh-CN" altLang="en-US" sz="1600" b="1"/>
        </a:p>
      </dgm:t>
    </dgm:pt>
    <dgm:pt modelId="{2769000A-DC02-4F22-8E43-AEE39A0D5724}" type="sibTrans" cxnId="{2A1449D4-06B9-4206-A2AC-963883730E7C}">
      <dgm:prSet/>
      <dgm:spPr/>
      <dgm:t>
        <a:bodyPr/>
        <a:lstStyle/>
        <a:p>
          <a:endParaRPr lang="zh-CN" altLang="en-US" sz="1600" b="1"/>
        </a:p>
      </dgm:t>
    </dgm:pt>
    <dgm:pt modelId="{F1109F82-4C89-492F-9A0F-EF0880F5D8C8}">
      <dgm:prSet phldrT="[文本]" custT="1"/>
      <dgm:spPr/>
      <dgm:t>
        <a:bodyPr/>
        <a:lstStyle/>
        <a:p>
          <a:r>
            <a:rPr lang="en-US" altLang="zh-CN" sz="2000" b="1" dirty="0">
              <a:latin typeface="Microsoft YaHei" panose="020B0503020204020204" pitchFamily="34" charset="-122"/>
              <a:ea typeface="Microsoft YaHei" panose="020B0503020204020204" pitchFamily="34" charset="-122"/>
            </a:rPr>
            <a:t>2013</a:t>
          </a:r>
          <a:endParaRPr lang="zh-CN" altLang="en-US" sz="2000" b="1" dirty="0">
            <a:latin typeface="Microsoft YaHei" panose="020B0503020204020204" pitchFamily="34" charset="-122"/>
            <a:ea typeface="Microsoft YaHei" panose="020B0503020204020204" pitchFamily="34" charset="-122"/>
          </a:endParaRPr>
        </a:p>
      </dgm:t>
    </dgm:pt>
    <dgm:pt modelId="{182E85AB-2746-4251-9134-A07B7EFAC790}" type="parTrans" cxnId="{FAE64F95-E14D-4EF7-95DF-8D49626337C1}">
      <dgm:prSet/>
      <dgm:spPr/>
      <dgm:t>
        <a:bodyPr/>
        <a:lstStyle/>
        <a:p>
          <a:endParaRPr lang="zh-CN" altLang="en-US" sz="1600" b="1"/>
        </a:p>
      </dgm:t>
    </dgm:pt>
    <dgm:pt modelId="{0F0C0777-CCF8-4B44-AC5A-DFF3A5A2AB07}" type="sibTrans" cxnId="{FAE64F95-E14D-4EF7-95DF-8D49626337C1}">
      <dgm:prSet/>
      <dgm:spPr/>
      <dgm:t>
        <a:bodyPr/>
        <a:lstStyle/>
        <a:p>
          <a:endParaRPr lang="zh-CN" altLang="en-US" sz="1600" b="1"/>
        </a:p>
      </dgm:t>
    </dgm:pt>
    <dgm:pt modelId="{3DD1D45D-6B2F-4249-B6A8-236357D78BFD}">
      <dgm:prSet phldrT="[文本]" custT="1"/>
      <dgm:spPr/>
      <dgm:t>
        <a:bodyPr/>
        <a:lstStyle/>
        <a:p>
          <a:r>
            <a:rPr lang="zh-CN" altLang="en-US" sz="1600" b="1" dirty="0">
              <a:effectLst/>
              <a:ea typeface="微软雅黑" panose="020B0503020204020204" charset="-122"/>
              <a:cs typeface="Times New Roman" panose="02020603050405020304" pitchFamily="18" charset="0"/>
            </a:rPr>
            <a:t>国家心血管疾病临床医学研究中心</a:t>
          </a:r>
          <a:endParaRPr lang="zh-CN" altLang="en-US" sz="1600" b="1" dirty="0">
            <a:ea typeface="微软雅黑" panose="020B0503020204020204" charset="-122"/>
          </a:endParaRPr>
        </a:p>
      </dgm:t>
    </dgm:pt>
    <dgm:pt modelId="{CA0C6941-4A41-49D1-A626-D0AC709FD14F}" type="parTrans" cxnId="{E138AA3C-1248-423A-9E7D-933DFECD93DF}">
      <dgm:prSet/>
      <dgm:spPr/>
      <dgm:t>
        <a:bodyPr/>
        <a:lstStyle/>
        <a:p>
          <a:endParaRPr lang="zh-CN" altLang="en-US" sz="1600" b="1"/>
        </a:p>
      </dgm:t>
    </dgm:pt>
    <dgm:pt modelId="{C7F5D368-BB4A-4EB8-A51E-6EC219ABE8A1}" type="sibTrans" cxnId="{E138AA3C-1248-423A-9E7D-933DFECD93DF}">
      <dgm:prSet/>
      <dgm:spPr/>
      <dgm:t>
        <a:bodyPr/>
        <a:lstStyle/>
        <a:p>
          <a:endParaRPr lang="zh-CN" altLang="en-US" sz="1600" b="1"/>
        </a:p>
      </dgm:t>
    </dgm:pt>
    <dgm:pt modelId="{EFC61066-9655-4EE4-A274-EFAB30C28160}">
      <dgm:prSet custT="1"/>
      <dgm:spPr/>
      <dgm:t>
        <a:bodyPr/>
        <a:lstStyle/>
        <a:p>
          <a:r>
            <a:rPr lang="en-US" altLang="zh-CN" sz="2000" b="1" dirty="0">
              <a:latin typeface="Microsoft YaHei" panose="020B0503020204020204" pitchFamily="34" charset="-122"/>
              <a:ea typeface="Microsoft YaHei" panose="020B0503020204020204" pitchFamily="34" charset="-122"/>
            </a:rPr>
            <a:t>2022</a:t>
          </a:r>
          <a:endParaRPr lang="zh-CN" altLang="en-US" sz="2000" b="1" dirty="0">
            <a:latin typeface="Microsoft YaHei" panose="020B0503020204020204" pitchFamily="34" charset="-122"/>
            <a:ea typeface="Microsoft YaHei" panose="020B0503020204020204" pitchFamily="34" charset="-122"/>
          </a:endParaRPr>
        </a:p>
      </dgm:t>
    </dgm:pt>
    <dgm:pt modelId="{6627BA8E-767C-422F-8E6C-AF64A3CE4550}" type="parTrans" cxnId="{16D9E321-C195-445B-BB25-5004EE192BBF}">
      <dgm:prSet/>
      <dgm:spPr/>
      <dgm:t>
        <a:bodyPr/>
        <a:lstStyle/>
        <a:p>
          <a:endParaRPr lang="zh-CN" altLang="en-US" sz="1600" b="1"/>
        </a:p>
      </dgm:t>
    </dgm:pt>
    <dgm:pt modelId="{BE5619EE-3BB8-4252-BED6-0919E6C37319}" type="sibTrans" cxnId="{16D9E321-C195-445B-BB25-5004EE192BBF}">
      <dgm:prSet/>
      <dgm:spPr/>
      <dgm:t>
        <a:bodyPr/>
        <a:lstStyle/>
        <a:p>
          <a:endParaRPr lang="zh-CN" altLang="en-US" sz="1600" b="1"/>
        </a:p>
      </dgm:t>
    </dgm:pt>
    <dgm:pt modelId="{25F274AE-53DA-4D6D-8A78-1FDA9651A322}">
      <dgm:prSet custT="1"/>
      <dgm:spPr/>
      <dgm:t>
        <a:bodyPr/>
        <a:lstStyle/>
        <a:p>
          <a:r>
            <a:rPr lang="en-US" altLang="en-US" sz="1600" b="1" dirty="0">
              <a:ea typeface="微软雅黑" panose="020B0503020204020204" charset="-122"/>
            </a:rPr>
            <a:t>《</a:t>
          </a:r>
          <a:r>
            <a:rPr lang="zh-CN" altLang="en-US" sz="1600" b="1" dirty="0">
              <a:ea typeface="微软雅黑" panose="020B0503020204020204" charset="-122"/>
            </a:rPr>
            <a:t>中国医院学科科技量值排行榜</a:t>
          </a:r>
          <a:r>
            <a:rPr lang="en-US" altLang="en-US" sz="1600" b="1" dirty="0">
              <a:ea typeface="微软雅黑" panose="020B0503020204020204" charset="-122"/>
            </a:rPr>
            <a:t>》</a:t>
          </a:r>
          <a:r>
            <a:rPr lang="zh-CN" altLang="en-US" sz="1600" b="1" dirty="0">
              <a:ea typeface="微软雅黑" panose="020B0503020204020204" charset="-122"/>
            </a:rPr>
            <a:t>全国第二位</a:t>
          </a:r>
        </a:p>
      </dgm:t>
    </dgm:pt>
    <dgm:pt modelId="{101FC061-2B34-4AF5-A09E-5DCAE022E9AC}" type="parTrans" cxnId="{0998B0DD-6463-450B-93C9-FD4CDB320851}">
      <dgm:prSet/>
      <dgm:spPr/>
      <dgm:t>
        <a:bodyPr/>
        <a:lstStyle/>
        <a:p>
          <a:endParaRPr lang="zh-CN" altLang="en-US" sz="1600" b="1"/>
        </a:p>
      </dgm:t>
    </dgm:pt>
    <dgm:pt modelId="{26AE6766-1BBC-4E6F-83BF-6CA04C9CB8EC}" type="sibTrans" cxnId="{0998B0DD-6463-450B-93C9-FD4CDB320851}">
      <dgm:prSet/>
      <dgm:spPr/>
      <dgm:t>
        <a:bodyPr/>
        <a:lstStyle/>
        <a:p>
          <a:endParaRPr lang="zh-CN" altLang="en-US" sz="1600" b="1"/>
        </a:p>
      </dgm:t>
    </dgm:pt>
    <dgm:pt modelId="{D906F99B-1A18-4627-ABBF-B51C72096411}">
      <dgm:prSet custT="1"/>
      <dgm:spPr/>
      <dgm:t>
        <a:bodyPr/>
        <a:lstStyle/>
        <a:p>
          <a:r>
            <a:rPr lang="en-US" altLang="en-US" sz="1600" b="1" dirty="0">
              <a:ea typeface="微软雅黑" panose="020B0503020204020204" charset="-122"/>
            </a:rPr>
            <a:t>《</a:t>
          </a:r>
          <a:r>
            <a:rPr lang="zh-CN" altLang="en-US" sz="1600" b="1" dirty="0">
              <a:ea typeface="微软雅黑" panose="020B0503020204020204" charset="-122"/>
            </a:rPr>
            <a:t>中国医院专科声誉排行榜</a:t>
          </a:r>
          <a:r>
            <a:rPr lang="en-US" altLang="en-US" sz="1600" b="1" dirty="0">
              <a:ea typeface="微软雅黑" panose="020B0503020204020204" charset="-122"/>
            </a:rPr>
            <a:t>》</a:t>
          </a:r>
          <a:r>
            <a:rPr lang="zh-CN" altLang="en-US" sz="1600" b="1" dirty="0">
              <a:ea typeface="微软雅黑" panose="020B0503020204020204" charset="-122"/>
            </a:rPr>
            <a:t>全国第三位</a:t>
          </a:r>
        </a:p>
      </dgm:t>
    </dgm:pt>
    <dgm:pt modelId="{F2668221-F453-46AE-A8A8-C350CB6C5376}" type="parTrans" cxnId="{F07E3DF2-42F9-4D97-BEC0-2C7D5D5A362C}">
      <dgm:prSet/>
      <dgm:spPr/>
      <dgm:t>
        <a:bodyPr/>
        <a:lstStyle/>
        <a:p>
          <a:endParaRPr lang="zh-CN" altLang="en-US" sz="1600" b="1"/>
        </a:p>
      </dgm:t>
    </dgm:pt>
    <dgm:pt modelId="{165190BF-B7A9-453D-A1AD-39F7FA814991}" type="sibTrans" cxnId="{F07E3DF2-42F9-4D97-BEC0-2C7D5D5A362C}">
      <dgm:prSet/>
      <dgm:spPr/>
      <dgm:t>
        <a:bodyPr/>
        <a:lstStyle/>
        <a:p>
          <a:endParaRPr lang="zh-CN" altLang="en-US" sz="1600" b="1"/>
        </a:p>
      </dgm:t>
    </dgm:pt>
    <dgm:pt modelId="{345AE556-6B27-4CFD-B1B1-C67156D0295B}" type="pres">
      <dgm:prSet presAssocID="{6CF419EB-3C96-4F7A-A499-AC5D0F512CA2}" presName="linearFlow" presStyleCnt="0">
        <dgm:presLayoutVars>
          <dgm:dir/>
          <dgm:animLvl val="lvl"/>
          <dgm:resizeHandles val="exact"/>
        </dgm:presLayoutVars>
      </dgm:prSet>
      <dgm:spPr/>
    </dgm:pt>
    <dgm:pt modelId="{E5D93D17-27A5-4F3D-9825-0A7031CC8BCB}" type="pres">
      <dgm:prSet presAssocID="{4F813A38-BE08-4611-98F6-A437B8F38F01}" presName="composite" presStyleCnt="0"/>
      <dgm:spPr/>
    </dgm:pt>
    <dgm:pt modelId="{66E9D3AE-02AE-441A-98AD-02D7E9105921}" type="pres">
      <dgm:prSet presAssocID="{4F813A38-BE08-4611-98F6-A437B8F38F01}" presName="parentText" presStyleLbl="alignNode1" presStyleIdx="0" presStyleCnt="4">
        <dgm:presLayoutVars>
          <dgm:chMax val="1"/>
          <dgm:bulletEnabled val="1"/>
        </dgm:presLayoutVars>
      </dgm:prSet>
      <dgm:spPr/>
    </dgm:pt>
    <dgm:pt modelId="{09F4C104-F4BA-4236-BA1E-55E48444C9B9}" type="pres">
      <dgm:prSet presAssocID="{4F813A38-BE08-4611-98F6-A437B8F38F01}" presName="descendantText" presStyleLbl="alignAcc1" presStyleIdx="0" presStyleCnt="4">
        <dgm:presLayoutVars>
          <dgm:bulletEnabled val="1"/>
        </dgm:presLayoutVars>
      </dgm:prSet>
      <dgm:spPr/>
    </dgm:pt>
    <dgm:pt modelId="{DB28DDF6-9A84-4C57-B685-202AEA1BE86A}" type="pres">
      <dgm:prSet presAssocID="{913827E1-BE88-4217-B309-A3279CA46FE5}" presName="sp" presStyleCnt="0"/>
      <dgm:spPr/>
    </dgm:pt>
    <dgm:pt modelId="{83CFF14F-C759-4300-9F5B-A8AF03AE3970}" type="pres">
      <dgm:prSet presAssocID="{79A465B5-14B5-4A95-97F6-6E8B47EE7B70}" presName="composite" presStyleCnt="0"/>
      <dgm:spPr/>
    </dgm:pt>
    <dgm:pt modelId="{7ED242E9-3D6B-44F1-8C09-A1D2664C74C7}" type="pres">
      <dgm:prSet presAssocID="{79A465B5-14B5-4A95-97F6-6E8B47EE7B70}" presName="parentText" presStyleLbl="alignNode1" presStyleIdx="1" presStyleCnt="4">
        <dgm:presLayoutVars>
          <dgm:chMax val="1"/>
          <dgm:bulletEnabled val="1"/>
        </dgm:presLayoutVars>
      </dgm:prSet>
      <dgm:spPr/>
    </dgm:pt>
    <dgm:pt modelId="{516B19DF-A3A2-4D80-922A-CA88D036E499}" type="pres">
      <dgm:prSet presAssocID="{79A465B5-14B5-4A95-97F6-6E8B47EE7B70}" presName="descendantText" presStyleLbl="alignAcc1" presStyleIdx="1" presStyleCnt="4" custScaleY="142978">
        <dgm:presLayoutVars>
          <dgm:bulletEnabled val="1"/>
        </dgm:presLayoutVars>
      </dgm:prSet>
      <dgm:spPr/>
    </dgm:pt>
    <dgm:pt modelId="{6D432495-53B5-4A02-A462-49771B0AE481}" type="pres">
      <dgm:prSet presAssocID="{FE444FB6-5732-4010-ABBB-B808E302521A}" presName="sp" presStyleCnt="0"/>
      <dgm:spPr/>
    </dgm:pt>
    <dgm:pt modelId="{C8C2F502-C824-4B55-85DE-304E64A9118C}" type="pres">
      <dgm:prSet presAssocID="{F1109F82-4C89-492F-9A0F-EF0880F5D8C8}" presName="composite" presStyleCnt="0"/>
      <dgm:spPr/>
    </dgm:pt>
    <dgm:pt modelId="{714FE3D5-4560-415B-A13F-47659939AFB4}" type="pres">
      <dgm:prSet presAssocID="{F1109F82-4C89-492F-9A0F-EF0880F5D8C8}" presName="parentText" presStyleLbl="alignNode1" presStyleIdx="2" presStyleCnt="4">
        <dgm:presLayoutVars>
          <dgm:chMax val="1"/>
          <dgm:bulletEnabled val="1"/>
        </dgm:presLayoutVars>
      </dgm:prSet>
      <dgm:spPr/>
    </dgm:pt>
    <dgm:pt modelId="{A22A7A03-0272-4027-A0BA-27EE7BA3AA58}" type="pres">
      <dgm:prSet presAssocID="{F1109F82-4C89-492F-9A0F-EF0880F5D8C8}" presName="descendantText" presStyleLbl="alignAcc1" presStyleIdx="2" presStyleCnt="4" custScaleY="79210">
        <dgm:presLayoutVars>
          <dgm:bulletEnabled val="1"/>
        </dgm:presLayoutVars>
      </dgm:prSet>
      <dgm:spPr/>
    </dgm:pt>
    <dgm:pt modelId="{81F4BB62-81AF-4581-B56E-A9A7EF53A7B5}" type="pres">
      <dgm:prSet presAssocID="{0F0C0777-CCF8-4B44-AC5A-DFF3A5A2AB07}" presName="sp" presStyleCnt="0"/>
      <dgm:spPr/>
    </dgm:pt>
    <dgm:pt modelId="{30912C2F-EB9E-4060-B2DB-4A2371B60BDB}" type="pres">
      <dgm:prSet presAssocID="{EFC61066-9655-4EE4-A274-EFAB30C28160}" presName="composite" presStyleCnt="0"/>
      <dgm:spPr/>
    </dgm:pt>
    <dgm:pt modelId="{B238C537-5989-4441-BD2C-8C0D2FCE9F91}" type="pres">
      <dgm:prSet presAssocID="{EFC61066-9655-4EE4-A274-EFAB30C28160}" presName="parentText" presStyleLbl="alignNode1" presStyleIdx="3" presStyleCnt="4">
        <dgm:presLayoutVars>
          <dgm:chMax val="1"/>
          <dgm:bulletEnabled val="1"/>
        </dgm:presLayoutVars>
      </dgm:prSet>
      <dgm:spPr/>
    </dgm:pt>
    <dgm:pt modelId="{D528A4EF-8F78-4FE5-A487-0B6104B9D1D2}" type="pres">
      <dgm:prSet presAssocID="{EFC61066-9655-4EE4-A274-EFAB30C28160}" presName="descendantText" presStyleLbl="alignAcc1" presStyleIdx="3" presStyleCnt="4">
        <dgm:presLayoutVars>
          <dgm:bulletEnabled val="1"/>
        </dgm:presLayoutVars>
      </dgm:prSet>
      <dgm:spPr/>
    </dgm:pt>
  </dgm:ptLst>
  <dgm:cxnLst>
    <dgm:cxn modelId="{2C48760B-F6A6-4A4E-9440-63DBFCA47E9B}" type="presOf" srcId="{4F813A38-BE08-4611-98F6-A437B8F38F01}" destId="{66E9D3AE-02AE-441A-98AD-02D7E9105921}" srcOrd="0" destOrd="0" presId="urn:microsoft.com/office/officeart/2005/8/layout/chevron2"/>
    <dgm:cxn modelId="{4C068015-2FE7-4EE3-B10B-65DE72C04FB6}" type="presOf" srcId="{3C8A32B4-7D33-4FB8-9F49-3B97DB7D38D7}" destId="{09F4C104-F4BA-4236-BA1E-55E48444C9B9}" srcOrd="0" destOrd="0" presId="urn:microsoft.com/office/officeart/2005/8/layout/chevron2"/>
    <dgm:cxn modelId="{16D9E321-C195-445B-BB25-5004EE192BBF}" srcId="{6CF419EB-3C96-4F7A-A499-AC5D0F512CA2}" destId="{EFC61066-9655-4EE4-A274-EFAB30C28160}" srcOrd="3" destOrd="0" parTransId="{6627BA8E-767C-422F-8E6C-AF64A3CE4550}" sibTransId="{BE5619EE-3BB8-4252-BED6-0919E6C37319}"/>
    <dgm:cxn modelId="{7A5C2C32-3153-41AA-8641-9ADDEDA68AC0}" type="presOf" srcId="{EFC61066-9655-4EE4-A274-EFAB30C28160}" destId="{B238C537-5989-4441-BD2C-8C0D2FCE9F91}" srcOrd="0" destOrd="0" presId="urn:microsoft.com/office/officeart/2005/8/layout/chevron2"/>
    <dgm:cxn modelId="{E138AA3C-1248-423A-9E7D-933DFECD93DF}" srcId="{F1109F82-4C89-492F-9A0F-EF0880F5D8C8}" destId="{3DD1D45D-6B2F-4249-B6A8-236357D78BFD}" srcOrd="0" destOrd="0" parTransId="{CA0C6941-4A41-49D1-A626-D0AC709FD14F}" sibTransId="{C7F5D368-BB4A-4EB8-A51E-6EC219ABE8A1}"/>
    <dgm:cxn modelId="{13098F4D-5BF7-45C9-987D-18D9DE811B1F}" type="presOf" srcId="{79A465B5-14B5-4A95-97F6-6E8B47EE7B70}" destId="{7ED242E9-3D6B-44F1-8C09-A1D2664C74C7}" srcOrd="0" destOrd="0" presId="urn:microsoft.com/office/officeart/2005/8/layout/chevron2"/>
    <dgm:cxn modelId="{56D82B55-EC65-421E-BAEB-F33D370797DF}" type="presOf" srcId="{6CF419EB-3C96-4F7A-A499-AC5D0F512CA2}" destId="{345AE556-6B27-4CFD-B1B1-C67156D0295B}" srcOrd="0" destOrd="0" presId="urn:microsoft.com/office/officeart/2005/8/layout/chevron2"/>
    <dgm:cxn modelId="{B8B85D58-DF5B-47A2-8BBD-B390545D7088}" type="presOf" srcId="{57A5578A-A957-4BD1-8397-F5F0A025EF71}" destId="{516B19DF-A3A2-4D80-922A-CA88D036E499}" srcOrd="0" destOrd="0" presId="urn:microsoft.com/office/officeart/2005/8/layout/chevron2"/>
    <dgm:cxn modelId="{B9203F59-C550-4E39-9B72-25FE43ED2207}" srcId="{6CF419EB-3C96-4F7A-A499-AC5D0F512CA2}" destId="{4F813A38-BE08-4611-98F6-A437B8F38F01}" srcOrd="0" destOrd="0" parTransId="{1433FEE5-9A7C-496A-ADD1-25DC841064FD}" sibTransId="{913827E1-BE88-4217-B309-A3279CA46FE5}"/>
    <dgm:cxn modelId="{AC0F0680-EC92-4451-8AA5-8203BE339D2F}" type="presOf" srcId="{844E078C-D8F6-4EEC-BC6F-95E12CDE847A}" destId="{516B19DF-A3A2-4D80-922A-CA88D036E499}" srcOrd="0" destOrd="1" presId="urn:microsoft.com/office/officeart/2005/8/layout/chevron2"/>
    <dgm:cxn modelId="{5BBFD385-9CA2-4866-8366-FD70CD485328}" type="presOf" srcId="{F1109F82-4C89-492F-9A0F-EF0880F5D8C8}" destId="{714FE3D5-4560-415B-A13F-47659939AFB4}" srcOrd="0" destOrd="0" presId="urn:microsoft.com/office/officeart/2005/8/layout/chevron2"/>
    <dgm:cxn modelId="{4B2C2293-DFCE-4915-A826-1F9B1936762A}" type="presOf" srcId="{D906F99B-1A18-4627-ABBF-B51C72096411}" destId="{D528A4EF-8F78-4FE5-A487-0B6104B9D1D2}" srcOrd="0" destOrd="1" presId="urn:microsoft.com/office/officeart/2005/8/layout/chevron2"/>
    <dgm:cxn modelId="{FAE64F95-E14D-4EF7-95DF-8D49626337C1}" srcId="{6CF419EB-3C96-4F7A-A499-AC5D0F512CA2}" destId="{F1109F82-4C89-492F-9A0F-EF0880F5D8C8}" srcOrd="2" destOrd="0" parTransId="{182E85AB-2746-4251-9134-A07B7EFAC790}" sibTransId="{0F0C0777-CCF8-4B44-AC5A-DFF3A5A2AB07}"/>
    <dgm:cxn modelId="{AE3A3CA1-23C0-4760-8F56-5066C702EA39}" srcId="{6CF419EB-3C96-4F7A-A499-AC5D0F512CA2}" destId="{79A465B5-14B5-4A95-97F6-6E8B47EE7B70}" srcOrd="1" destOrd="0" parTransId="{7A9547EE-4EAA-4363-835F-A87C2A039003}" sibTransId="{FE444FB6-5732-4010-ABBB-B808E302521A}"/>
    <dgm:cxn modelId="{6889DAC7-D4DC-4436-90FD-DF908AB46D52}" srcId="{79A465B5-14B5-4A95-97F6-6E8B47EE7B70}" destId="{57A5578A-A957-4BD1-8397-F5F0A025EF71}" srcOrd="0" destOrd="0" parTransId="{5C50C6FC-60CC-4760-B406-35F64CCFFD7D}" sibTransId="{494609B0-8217-4374-8444-E832715E29EB}"/>
    <dgm:cxn modelId="{2A1449D4-06B9-4206-A2AC-963883730E7C}" srcId="{79A465B5-14B5-4A95-97F6-6E8B47EE7B70}" destId="{844E078C-D8F6-4EEC-BC6F-95E12CDE847A}" srcOrd="1" destOrd="0" parTransId="{471A0229-2BBD-4900-8170-3E7EE09AA729}" sibTransId="{2769000A-DC02-4F22-8E43-AEE39A0D5724}"/>
    <dgm:cxn modelId="{0998B0DD-6463-450B-93C9-FD4CDB320851}" srcId="{EFC61066-9655-4EE4-A274-EFAB30C28160}" destId="{25F274AE-53DA-4D6D-8A78-1FDA9651A322}" srcOrd="0" destOrd="0" parTransId="{101FC061-2B34-4AF5-A09E-5DCAE022E9AC}" sibTransId="{26AE6766-1BBC-4E6F-83BF-6CA04C9CB8EC}"/>
    <dgm:cxn modelId="{7D28C3E7-1E5B-43A0-9C8C-83726BA62273}" type="presOf" srcId="{3DD1D45D-6B2F-4249-B6A8-236357D78BFD}" destId="{A22A7A03-0272-4027-A0BA-27EE7BA3AA58}" srcOrd="0" destOrd="0" presId="urn:microsoft.com/office/officeart/2005/8/layout/chevron2"/>
    <dgm:cxn modelId="{F07E3DF2-42F9-4D97-BEC0-2C7D5D5A362C}" srcId="{EFC61066-9655-4EE4-A274-EFAB30C28160}" destId="{D906F99B-1A18-4627-ABBF-B51C72096411}" srcOrd="1" destOrd="0" parTransId="{F2668221-F453-46AE-A8A8-C350CB6C5376}" sibTransId="{165190BF-B7A9-453D-A1AD-39F7FA814991}"/>
    <dgm:cxn modelId="{D6C059F2-2A96-4AED-A663-617CE21A65D0}" type="presOf" srcId="{25F274AE-53DA-4D6D-8A78-1FDA9651A322}" destId="{D528A4EF-8F78-4FE5-A487-0B6104B9D1D2}" srcOrd="0" destOrd="0" presId="urn:microsoft.com/office/officeart/2005/8/layout/chevron2"/>
    <dgm:cxn modelId="{8C4662FF-F56E-4D93-80F2-DB25D4B6828C}" srcId="{4F813A38-BE08-4611-98F6-A437B8F38F01}" destId="{3C8A32B4-7D33-4FB8-9F49-3B97DB7D38D7}" srcOrd="0" destOrd="0" parTransId="{DD31EFDE-A86C-4EAC-B3AA-7FA92607F8BA}" sibTransId="{898548B2-3B1B-4974-A4B6-3A67F98077E9}"/>
    <dgm:cxn modelId="{52868A54-6E4B-4542-9B73-054C85C647C6}" type="presParOf" srcId="{345AE556-6B27-4CFD-B1B1-C67156D0295B}" destId="{E5D93D17-27A5-4F3D-9825-0A7031CC8BCB}" srcOrd="0" destOrd="0" presId="urn:microsoft.com/office/officeart/2005/8/layout/chevron2"/>
    <dgm:cxn modelId="{A9803A9C-4BB0-4D88-A41D-CCD4241C3CCB}" type="presParOf" srcId="{E5D93D17-27A5-4F3D-9825-0A7031CC8BCB}" destId="{66E9D3AE-02AE-441A-98AD-02D7E9105921}" srcOrd="0" destOrd="0" presId="urn:microsoft.com/office/officeart/2005/8/layout/chevron2"/>
    <dgm:cxn modelId="{04B08C33-A770-4427-92E8-0CDA8C5780E6}" type="presParOf" srcId="{E5D93D17-27A5-4F3D-9825-0A7031CC8BCB}" destId="{09F4C104-F4BA-4236-BA1E-55E48444C9B9}" srcOrd="1" destOrd="0" presId="urn:microsoft.com/office/officeart/2005/8/layout/chevron2"/>
    <dgm:cxn modelId="{2696F4FA-E764-47C5-821F-22531F0BEE34}" type="presParOf" srcId="{345AE556-6B27-4CFD-B1B1-C67156D0295B}" destId="{DB28DDF6-9A84-4C57-B685-202AEA1BE86A}" srcOrd="1" destOrd="0" presId="urn:microsoft.com/office/officeart/2005/8/layout/chevron2"/>
    <dgm:cxn modelId="{18A86627-3D9E-4450-A9FD-8A970F74C8E2}" type="presParOf" srcId="{345AE556-6B27-4CFD-B1B1-C67156D0295B}" destId="{83CFF14F-C759-4300-9F5B-A8AF03AE3970}" srcOrd="2" destOrd="0" presId="urn:microsoft.com/office/officeart/2005/8/layout/chevron2"/>
    <dgm:cxn modelId="{84F8E98D-7CC9-40A4-9A67-D361E0B463C1}" type="presParOf" srcId="{83CFF14F-C759-4300-9F5B-A8AF03AE3970}" destId="{7ED242E9-3D6B-44F1-8C09-A1D2664C74C7}" srcOrd="0" destOrd="0" presId="urn:microsoft.com/office/officeart/2005/8/layout/chevron2"/>
    <dgm:cxn modelId="{25C54E6A-D8B9-48E8-9B19-0F26AE45B90E}" type="presParOf" srcId="{83CFF14F-C759-4300-9F5B-A8AF03AE3970}" destId="{516B19DF-A3A2-4D80-922A-CA88D036E499}" srcOrd="1" destOrd="0" presId="urn:microsoft.com/office/officeart/2005/8/layout/chevron2"/>
    <dgm:cxn modelId="{81CA68D6-C2FB-4ABA-BC84-FF3E26B2A0F0}" type="presParOf" srcId="{345AE556-6B27-4CFD-B1B1-C67156D0295B}" destId="{6D432495-53B5-4A02-A462-49771B0AE481}" srcOrd="3" destOrd="0" presId="urn:microsoft.com/office/officeart/2005/8/layout/chevron2"/>
    <dgm:cxn modelId="{736E749F-B809-4478-9634-2307A12B36E7}" type="presParOf" srcId="{345AE556-6B27-4CFD-B1B1-C67156D0295B}" destId="{C8C2F502-C824-4B55-85DE-304E64A9118C}" srcOrd="4" destOrd="0" presId="urn:microsoft.com/office/officeart/2005/8/layout/chevron2"/>
    <dgm:cxn modelId="{E073E38F-0969-4A00-8D92-5DA9DB5F0408}" type="presParOf" srcId="{C8C2F502-C824-4B55-85DE-304E64A9118C}" destId="{714FE3D5-4560-415B-A13F-47659939AFB4}" srcOrd="0" destOrd="0" presId="urn:microsoft.com/office/officeart/2005/8/layout/chevron2"/>
    <dgm:cxn modelId="{E6BD21C4-82D6-4285-97FF-9F4B96BC9B7C}" type="presParOf" srcId="{C8C2F502-C824-4B55-85DE-304E64A9118C}" destId="{A22A7A03-0272-4027-A0BA-27EE7BA3AA58}" srcOrd="1" destOrd="0" presId="urn:microsoft.com/office/officeart/2005/8/layout/chevron2"/>
    <dgm:cxn modelId="{269855D7-34A9-4F69-AE96-849D7A054947}" type="presParOf" srcId="{345AE556-6B27-4CFD-B1B1-C67156D0295B}" destId="{81F4BB62-81AF-4581-B56E-A9A7EF53A7B5}" srcOrd="5" destOrd="0" presId="urn:microsoft.com/office/officeart/2005/8/layout/chevron2"/>
    <dgm:cxn modelId="{BF89AA3F-285A-402C-BD67-D3529B90CC95}" type="presParOf" srcId="{345AE556-6B27-4CFD-B1B1-C67156D0295B}" destId="{30912C2F-EB9E-4060-B2DB-4A2371B60BDB}" srcOrd="6" destOrd="0" presId="urn:microsoft.com/office/officeart/2005/8/layout/chevron2"/>
    <dgm:cxn modelId="{47FA6188-4064-4B9F-B377-6008C97A6AC2}" type="presParOf" srcId="{30912C2F-EB9E-4060-B2DB-4A2371B60BDB}" destId="{B238C537-5989-4441-BD2C-8C0D2FCE9F91}" srcOrd="0" destOrd="0" presId="urn:microsoft.com/office/officeart/2005/8/layout/chevron2"/>
    <dgm:cxn modelId="{55CFFB95-274B-48A5-B5BF-C157AA6E9E1A}" type="presParOf" srcId="{30912C2F-EB9E-4060-B2DB-4A2371B60BDB}" destId="{D528A4EF-8F78-4FE5-A487-0B6104B9D1D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9D3AE-02AE-441A-98AD-02D7E9105921}">
      <dsp:nvSpPr>
        <dsp:cNvPr id="0" name=""/>
        <dsp:cNvSpPr/>
      </dsp:nvSpPr>
      <dsp:spPr>
        <a:xfrm rot="5400000">
          <a:off x="-204809" y="231624"/>
          <a:ext cx="1365394" cy="955776"/>
        </a:xfrm>
        <a:prstGeom prst="chevron">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effectLst/>
              <a:latin typeface="Microsoft YaHei" panose="020B0503020204020204" pitchFamily="34" charset="-122"/>
              <a:ea typeface="Microsoft YaHei" panose="020B0503020204020204" pitchFamily="34" charset="-122"/>
              <a:cs typeface="Times New Roman" panose="02020603050405020304" pitchFamily="18" charset="0"/>
            </a:rPr>
            <a:t>2007</a:t>
          </a:r>
          <a:endParaRPr lang="zh-CN" altLang="en-US" sz="1600" b="1" kern="1200" dirty="0">
            <a:latin typeface="Microsoft YaHei" panose="020B0503020204020204" pitchFamily="34" charset="-122"/>
            <a:ea typeface="Microsoft YaHei" panose="020B0503020204020204" pitchFamily="34" charset="-122"/>
          </a:endParaRPr>
        </a:p>
      </dsp:txBody>
      <dsp:txXfrm rot="-5400000">
        <a:off x="0" y="504703"/>
        <a:ext cx="955776" cy="409618"/>
      </dsp:txXfrm>
    </dsp:sp>
    <dsp:sp modelId="{09F4C104-F4BA-4236-BA1E-55E48444C9B9}">
      <dsp:nvSpPr>
        <dsp:cNvPr id="0" name=""/>
        <dsp:cNvSpPr/>
      </dsp:nvSpPr>
      <dsp:spPr>
        <a:xfrm rot="5400000">
          <a:off x="2755829" y="-1773237"/>
          <a:ext cx="887973" cy="4488078"/>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1" kern="1200" dirty="0">
              <a:effectLst/>
              <a:ea typeface="微软雅黑" panose="020B0503020204020204" charset="-122"/>
              <a:cs typeface="Times New Roman" panose="02020603050405020304" pitchFamily="18" charset="0"/>
            </a:rPr>
            <a:t>教育部批准为国家重点学科</a:t>
          </a:r>
          <a:endParaRPr lang="zh-CN" altLang="en-US" sz="1600" b="1" kern="1200" dirty="0">
            <a:ea typeface="微软雅黑" panose="020B0503020204020204" charset="-122"/>
          </a:endParaRPr>
        </a:p>
      </dsp:txBody>
      <dsp:txXfrm rot="-5400000">
        <a:off x="955777" y="70162"/>
        <a:ext cx="4444731" cy="801279"/>
      </dsp:txXfrm>
    </dsp:sp>
    <dsp:sp modelId="{7ED242E9-3D6B-44F1-8C09-A1D2664C74C7}">
      <dsp:nvSpPr>
        <dsp:cNvPr id="0" name=""/>
        <dsp:cNvSpPr/>
      </dsp:nvSpPr>
      <dsp:spPr>
        <a:xfrm rot="5400000">
          <a:off x="-204809" y="1649504"/>
          <a:ext cx="1365394" cy="955776"/>
        </a:xfrm>
        <a:prstGeom prst="chevron">
          <a:avLst/>
        </a:prstGeom>
        <a:solidFill>
          <a:schemeClr val="accent5">
            <a:hueOff val="-2451115"/>
            <a:satOff val="-3409"/>
            <a:lumOff val="-1307"/>
            <a:alphaOff val="0"/>
          </a:schemeClr>
        </a:solidFill>
        <a:ln w="6350" cap="flat" cmpd="sng" algn="ctr">
          <a:solidFill>
            <a:schemeClr val="accent5">
              <a:hueOff val="-2451115"/>
              <a:satOff val="-3409"/>
              <a:lumOff val="-1307"/>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Microsoft YaHei" panose="020B0503020204020204" pitchFamily="34" charset="-122"/>
              <a:ea typeface="Microsoft YaHei" panose="020B0503020204020204" pitchFamily="34" charset="-122"/>
            </a:rPr>
            <a:t>2011</a:t>
          </a:r>
          <a:endParaRPr lang="zh-CN" altLang="en-US" sz="1600" b="1" kern="1200" dirty="0">
            <a:latin typeface="Microsoft YaHei" panose="020B0503020204020204" pitchFamily="34" charset="-122"/>
            <a:ea typeface="Microsoft YaHei" panose="020B0503020204020204" pitchFamily="34" charset="-122"/>
          </a:endParaRPr>
        </a:p>
      </dsp:txBody>
      <dsp:txXfrm rot="-5400000">
        <a:off x="0" y="1922583"/>
        <a:ext cx="955776" cy="409618"/>
      </dsp:txXfrm>
    </dsp:sp>
    <dsp:sp modelId="{516B19DF-A3A2-4D80-922A-CA88D036E499}">
      <dsp:nvSpPr>
        <dsp:cNvPr id="0" name=""/>
        <dsp:cNvSpPr/>
      </dsp:nvSpPr>
      <dsp:spPr>
        <a:xfrm rot="5400000">
          <a:off x="2565346" y="-355591"/>
          <a:ext cx="1268938" cy="4488078"/>
        </a:xfrm>
        <a:prstGeom prst="round2SameRect">
          <a:avLst/>
        </a:prstGeom>
        <a:solidFill>
          <a:schemeClr val="lt1">
            <a:alpha val="90000"/>
            <a:hueOff val="0"/>
            <a:satOff val="0"/>
            <a:lumOff val="0"/>
            <a:alphaOff val="0"/>
          </a:schemeClr>
        </a:solidFill>
        <a:ln w="6350" cap="flat" cmpd="sng" algn="ctr">
          <a:solidFill>
            <a:schemeClr val="accent5">
              <a:hueOff val="-2451115"/>
              <a:satOff val="-3409"/>
              <a:lumOff val="-1307"/>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1" kern="1200" dirty="0">
              <a:effectLst/>
              <a:ea typeface="微软雅黑" panose="020B0503020204020204" charset="-122"/>
              <a:cs typeface="Times New Roman" panose="02020603050405020304" pitchFamily="18" charset="0"/>
            </a:rPr>
            <a:t>卫健委批准为国家临床重点专科</a:t>
          </a:r>
          <a:endParaRPr lang="zh-CN" altLang="en-US" sz="1600" b="1" kern="1200" dirty="0">
            <a:ea typeface="微软雅黑" panose="020B0503020204020204" charset="-122"/>
          </a:endParaRPr>
        </a:p>
        <a:p>
          <a:pPr marL="171450" lvl="1" indent="-171450" algn="l" defTabSz="711200">
            <a:lnSpc>
              <a:spcPct val="90000"/>
            </a:lnSpc>
            <a:spcBef>
              <a:spcPct val="0"/>
            </a:spcBef>
            <a:spcAft>
              <a:spcPct val="15000"/>
            </a:spcAft>
            <a:buChar char="•"/>
          </a:pPr>
          <a:r>
            <a:rPr lang="zh-CN" altLang="en-US" sz="1600" b="1" kern="1200" dirty="0">
              <a:effectLst/>
              <a:ea typeface="微软雅黑" panose="020B0503020204020204" charset="-122"/>
              <a:cs typeface="Times New Roman" panose="02020603050405020304" pitchFamily="18" charset="0"/>
            </a:rPr>
            <a:t>卫健委心血管疾病介入诊疗培训基地（心律失常介入）</a:t>
          </a:r>
          <a:endParaRPr lang="zh-CN" altLang="en-US" sz="1600" b="1" kern="1200" dirty="0">
            <a:ea typeface="微软雅黑" panose="020B0503020204020204" charset="-122"/>
          </a:endParaRPr>
        </a:p>
      </dsp:txBody>
      <dsp:txXfrm rot="-5400000">
        <a:off x="955776" y="1315923"/>
        <a:ext cx="4426134" cy="1145050"/>
      </dsp:txXfrm>
    </dsp:sp>
    <dsp:sp modelId="{714FE3D5-4560-415B-A13F-47659939AFB4}">
      <dsp:nvSpPr>
        <dsp:cNvPr id="0" name=""/>
        <dsp:cNvSpPr/>
      </dsp:nvSpPr>
      <dsp:spPr>
        <a:xfrm rot="5400000">
          <a:off x="-204809" y="2876667"/>
          <a:ext cx="1365394" cy="955776"/>
        </a:xfrm>
        <a:prstGeom prst="chevron">
          <a:avLst/>
        </a:prstGeom>
        <a:solidFill>
          <a:schemeClr val="accent5">
            <a:hueOff val="-4902230"/>
            <a:satOff val="-6819"/>
            <a:lumOff val="-2615"/>
            <a:alphaOff val="0"/>
          </a:schemeClr>
        </a:solidFill>
        <a:ln w="6350" cap="flat" cmpd="sng" algn="ctr">
          <a:solidFill>
            <a:schemeClr val="accent5">
              <a:hueOff val="-4902230"/>
              <a:satOff val="-6819"/>
              <a:lumOff val="-261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Microsoft YaHei" panose="020B0503020204020204" pitchFamily="34" charset="-122"/>
              <a:ea typeface="Microsoft YaHei" panose="020B0503020204020204" pitchFamily="34" charset="-122"/>
            </a:rPr>
            <a:t>2013</a:t>
          </a:r>
          <a:endParaRPr lang="zh-CN" altLang="en-US" sz="2000" b="1" kern="1200" dirty="0">
            <a:latin typeface="Microsoft YaHei" panose="020B0503020204020204" pitchFamily="34" charset="-122"/>
            <a:ea typeface="Microsoft YaHei" panose="020B0503020204020204" pitchFamily="34" charset="-122"/>
          </a:endParaRPr>
        </a:p>
      </dsp:txBody>
      <dsp:txXfrm rot="-5400000">
        <a:off x="0" y="3149746"/>
        <a:ext cx="955776" cy="409618"/>
      </dsp:txXfrm>
    </dsp:sp>
    <dsp:sp modelId="{A22A7A03-0272-4027-A0BA-27EE7BA3AA58}">
      <dsp:nvSpPr>
        <dsp:cNvPr id="0" name=""/>
        <dsp:cNvSpPr/>
      </dsp:nvSpPr>
      <dsp:spPr>
        <a:xfrm rot="5400000">
          <a:off x="2848318" y="871571"/>
          <a:ext cx="702993" cy="4488078"/>
        </a:xfrm>
        <a:prstGeom prst="round2SameRect">
          <a:avLst/>
        </a:prstGeom>
        <a:solidFill>
          <a:schemeClr val="lt1">
            <a:alpha val="90000"/>
            <a:hueOff val="0"/>
            <a:satOff val="0"/>
            <a:lumOff val="0"/>
            <a:alphaOff val="0"/>
          </a:schemeClr>
        </a:solidFill>
        <a:ln w="6350" cap="flat" cmpd="sng" algn="ctr">
          <a:solidFill>
            <a:schemeClr val="accent5">
              <a:hueOff val="-4902230"/>
              <a:satOff val="-6819"/>
              <a:lumOff val="-2615"/>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CN" altLang="en-US" sz="1600" b="1" kern="1200" dirty="0">
              <a:effectLst/>
              <a:ea typeface="微软雅黑" panose="020B0503020204020204" charset="-122"/>
              <a:cs typeface="Times New Roman" panose="02020603050405020304" pitchFamily="18" charset="0"/>
            </a:rPr>
            <a:t>国家心血管疾病临床医学研究中心</a:t>
          </a:r>
          <a:endParaRPr lang="zh-CN" altLang="en-US" sz="1600" b="1" kern="1200" dirty="0">
            <a:ea typeface="微软雅黑" panose="020B0503020204020204" charset="-122"/>
          </a:endParaRPr>
        </a:p>
      </dsp:txBody>
      <dsp:txXfrm rot="-5400000">
        <a:off x="955776" y="2798431"/>
        <a:ext cx="4453761" cy="634359"/>
      </dsp:txXfrm>
    </dsp:sp>
    <dsp:sp modelId="{B238C537-5989-4441-BD2C-8C0D2FCE9F91}">
      <dsp:nvSpPr>
        <dsp:cNvPr id="0" name=""/>
        <dsp:cNvSpPr/>
      </dsp:nvSpPr>
      <dsp:spPr>
        <a:xfrm rot="5400000">
          <a:off x="-204809" y="4103830"/>
          <a:ext cx="1365394" cy="955776"/>
        </a:xfrm>
        <a:prstGeom prst="chevron">
          <a:avLst/>
        </a:prstGeom>
        <a:solidFill>
          <a:schemeClr val="accent5">
            <a:hueOff val="-7353344"/>
            <a:satOff val="-10228"/>
            <a:lumOff val="-3922"/>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Microsoft YaHei" panose="020B0503020204020204" pitchFamily="34" charset="-122"/>
              <a:ea typeface="Microsoft YaHei" panose="020B0503020204020204" pitchFamily="34" charset="-122"/>
            </a:rPr>
            <a:t>2022</a:t>
          </a:r>
          <a:endParaRPr lang="zh-CN" altLang="en-US" sz="2000" b="1" kern="1200" dirty="0">
            <a:latin typeface="Microsoft YaHei" panose="020B0503020204020204" pitchFamily="34" charset="-122"/>
            <a:ea typeface="Microsoft YaHei" panose="020B0503020204020204" pitchFamily="34" charset="-122"/>
          </a:endParaRPr>
        </a:p>
      </dsp:txBody>
      <dsp:txXfrm rot="-5400000">
        <a:off x="0" y="4376909"/>
        <a:ext cx="955776" cy="409618"/>
      </dsp:txXfrm>
    </dsp:sp>
    <dsp:sp modelId="{D528A4EF-8F78-4FE5-A487-0B6104B9D1D2}">
      <dsp:nvSpPr>
        <dsp:cNvPr id="0" name=""/>
        <dsp:cNvSpPr/>
      </dsp:nvSpPr>
      <dsp:spPr>
        <a:xfrm rot="5400000">
          <a:off x="2756062" y="2098734"/>
          <a:ext cx="887506" cy="4488078"/>
        </a:xfrm>
        <a:prstGeom prst="round2SameRect">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altLang="en-US" sz="1600" b="1" kern="1200" dirty="0">
              <a:ea typeface="微软雅黑" panose="020B0503020204020204" charset="-122"/>
            </a:rPr>
            <a:t>《</a:t>
          </a:r>
          <a:r>
            <a:rPr lang="zh-CN" altLang="en-US" sz="1600" b="1" kern="1200" dirty="0">
              <a:ea typeface="微软雅黑" panose="020B0503020204020204" charset="-122"/>
            </a:rPr>
            <a:t>中国医院学科科技量值排行榜</a:t>
          </a:r>
          <a:r>
            <a:rPr lang="en-US" altLang="en-US" sz="1600" b="1" kern="1200" dirty="0">
              <a:ea typeface="微软雅黑" panose="020B0503020204020204" charset="-122"/>
            </a:rPr>
            <a:t>》</a:t>
          </a:r>
          <a:r>
            <a:rPr lang="zh-CN" altLang="en-US" sz="1600" b="1" kern="1200" dirty="0">
              <a:ea typeface="微软雅黑" panose="020B0503020204020204" charset="-122"/>
            </a:rPr>
            <a:t>全国第二位</a:t>
          </a:r>
        </a:p>
        <a:p>
          <a:pPr marL="171450" lvl="1" indent="-171450" algn="l" defTabSz="711200">
            <a:lnSpc>
              <a:spcPct val="90000"/>
            </a:lnSpc>
            <a:spcBef>
              <a:spcPct val="0"/>
            </a:spcBef>
            <a:spcAft>
              <a:spcPct val="15000"/>
            </a:spcAft>
            <a:buChar char="•"/>
          </a:pPr>
          <a:r>
            <a:rPr lang="en-US" altLang="en-US" sz="1600" b="1" kern="1200" dirty="0">
              <a:ea typeface="微软雅黑" panose="020B0503020204020204" charset="-122"/>
            </a:rPr>
            <a:t>《</a:t>
          </a:r>
          <a:r>
            <a:rPr lang="zh-CN" altLang="en-US" sz="1600" b="1" kern="1200" dirty="0">
              <a:ea typeface="微软雅黑" panose="020B0503020204020204" charset="-122"/>
            </a:rPr>
            <a:t>中国医院专科声誉排行榜</a:t>
          </a:r>
          <a:r>
            <a:rPr lang="en-US" altLang="en-US" sz="1600" b="1" kern="1200" dirty="0">
              <a:ea typeface="微软雅黑" panose="020B0503020204020204" charset="-122"/>
            </a:rPr>
            <a:t>》</a:t>
          </a:r>
          <a:r>
            <a:rPr lang="zh-CN" altLang="en-US" sz="1600" b="1" kern="1200" dirty="0">
              <a:ea typeface="微软雅黑" panose="020B0503020204020204" charset="-122"/>
            </a:rPr>
            <a:t>全国第三位</a:t>
          </a:r>
        </a:p>
      </dsp:txBody>
      <dsp:txXfrm rot="-5400000">
        <a:off x="955776" y="3942344"/>
        <a:ext cx="4444754" cy="8008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145"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50146"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2024/9/30</a:t>
            </a:fld>
            <a:endParaRPr lang="zh-CN" altLang="en-US"/>
          </a:p>
        </p:txBody>
      </p:sp>
      <p:sp>
        <p:nvSpPr>
          <p:cNvPr id="1050147"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50148"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49"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50150"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4860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60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04"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0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06"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50135" name="标题 1"/>
          <p:cNvSpPr>
            <a:spLocks noGrp="1"/>
          </p:cNvSpPr>
          <p:nvPr>
            <p:ph type="title"/>
          </p:nvPr>
        </p:nvSpPr>
        <p:spPr/>
        <p:txBody>
          <a:bodyPr/>
          <a:lstStyle/>
          <a:p>
            <a:r>
              <a:rPr lang="zh-CN" altLang="en-US"/>
              <a:t>单击此处编辑母版标题样式</a:t>
            </a:r>
          </a:p>
        </p:txBody>
      </p:sp>
      <p:sp>
        <p:nvSpPr>
          <p:cNvPr id="1050136"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7"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38"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9"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 文本">
    <p:spTree>
      <p:nvGrpSpPr>
        <p:cNvPr id="1" name=""/>
        <p:cNvGrpSpPr/>
        <p:nvPr/>
      </p:nvGrpSpPr>
      <p:grpSpPr>
        <a:xfrm>
          <a:off x="0" y="0"/>
          <a:ext cx="0" cy="0"/>
          <a:chOff x="0" y="0"/>
          <a:chExt cx="0" cy="0"/>
        </a:xfrm>
      </p:grpSpPr>
      <p:sp>
        <p:nvSpPr>
          <p:cNvPr id="105013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013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3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04860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60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04"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0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06"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637" name="标题 1"/>
          <p:cNvSpPr>
            <a:spLocks noGrp="1"/>
          </p:cNvSpPr>
          <p:nvPr>
            <p:ph type="title"/>
          </p:nvPr>
        </p:nvSpPr>
        <p:spPr/>
        <p:txBody>
          <a:bodyPr/>
          <a:lstStyle/>
          <a:p>
            <a:r>
              <a:rPr lang="zh-CN" altLang="en-US"/>
              <a:t>单击此处编辑母版标题样式</a:t>
            </a:r>
          </a:p>
        </p:txBody>
      </p:sp>
      <p:sp>
        <p:nvSpPr>
          <p:cNvPr id="1048638"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39"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4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41"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50140"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0141"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014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4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4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50112" name="标题 1"/>
          <p:cNvSpPr>
            <a:spLocks noGrp="1"/>
          </p:cNvSpPr>
          <p:nvPr>
            <p:ph type="title"/>
          </p:nvPr>
        </p:nvSpPr>
        <p:spPr/>
        <p:txBody>
          <a:bodyPr/>
          <a:lstStyle/>
          <a:p>
            <a:r>
              <a:rPr lang="zh-CN" altLang="en-US"/>
              <a:t>单击此处编辑母版标题样式</a:t>
            </a:r>
          </a:p>
        </p:txBody>
      </p:sp>
      <p:sp>
        <p:nvSpPr>
          <p:cNvPr id="105011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5"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1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7"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50118"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0119"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0"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1"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2"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3" name="日期占位符 6"/>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24"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50125" name="灯片编号占位符 8"/>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50126" name="标题 1"/>
          <p:cNvSpPr>
            <a:spLocks noGrp="1"/>
          </p:cNvSpPr>
          <p:nvPr>
            <p:ph type="title"/>
          </p:nvPr>
        </p:nvSpPr>
        <p:spPr/>
        <p:txBody>
          <a:bodyPr/>
          <a:lstStyle/>
          <a:p>
            <a:r>
              <a:rPr lang="zh-CN" altLang="en-US"/>
              <a:t>单击此处编辑母版标题样式</a:t>
            </a:r>
          </a:p>
        </p:txBody>
      </p:sp>
      <p:sp>
        <p:nvSpPr>
          <p:cNvPr id="1050127" name="日期占位符 2"/>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28"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50129" name="灯片编号占位符 4"/>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48898" name="日期占位符 1"/>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899"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1048900" name="灯片编号占位符 3"/>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5010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1"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02"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3"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04"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05"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048637" name="标题 1"/>
          <p:cNvSpPr>
            <a:spLocks noGrp="1"/>
          </p:cNvSpPr>
          <p:nvPr>
            <p:ph type="title"/>
          </p:nvPr>
        </p:nvSpPr>
        <p:spPr/>
        <p:txBody>
          <a:bodyPr/>
          <a:lstStyle/>
          <a:p>
            <a:r>
              <a:rPr lang="zh-CN" altLang="en-US"/>
              <a:t>单击此处编辑母版标题样式</a:t>
            </a:r>
          </a:p>
        </p:txBody>
      </p:sp>
      <p:sp>
        <p:nvSpPr>
          <p:cNvPr id="1048638"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39"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40"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48641"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50106"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7"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0108"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9"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10"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1"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1050135" name="标题 1"/>
          <p:cNvSpPr>
            <a:spLocks noGrp="1"/>
          </p:cNvSpPr>
          <p:nvPr>
            <p:ph type="title"/>
          </p:nvPr>
        </p:nvSpPr>
        <p:spPr/>
        <p:txBody>
          <a:bodyPr/>
          <a:lstStyle/>
          <a:p>
            <a:r>
              <a:rPr lang="zh-CN" altLang="en-US"/>
              <a:t>单击此处编辑母版标题样式</a:t>
            </a:r>
          </a:p>
        </p:txBody>
      </p:sp>
      <p:sp>
        <p:nvSpPr>
          <p:cNvPr id="1050136"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7"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38"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9"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 文本">
    <p:spTree>
      <p:nvGrpSpPr>
        <p:cNvPr id="1" name=""/>
        <p:cNvGrpSpPr/>
        <p:nvPr/>
      </p:nvGrpSpPr>
      <p:grpSpPr>
        <a:xfrm>
          <a:off x="0" y="0"/>
          <a:ext cx="0" cy="0"/>
          <a:chOff x="0" y="0"/>
          <a:chExt cx="0" cy="0"/>
        </a:xfrm>
      </p:grpSpPr>
      <p:sp>
        <p:nvSpPr>
          <p:cNvPr id="1050130"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50131"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3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3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3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1050140"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50141"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50142" name="日期占位符 3"/>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43"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1050144" name="灯片编号占位符 5"/>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1050112" name="标题 1"/>
          <p:cNvSpPr>
            <a:spLocks noGrp="1"/>
          </p:cNvSpPr>
          <p:nvPr>
            <p:ph type="title"/>
          </p:nvPr>
        </p:nvSpPr>
        <p:spPr/>
        <p:txBody>
          <a:bodyPr/>
          <a:lstStyle/>
          <a:p>
            <a:r>
              <a:rPr lang="zh-CN" altLang="en-US"/>
              <a:t>单击此处编辑母版标题样式</a:t>
            </a:r>
          </a:p>
        </p:txBody>
      </p:sp>
      <p:sp>
        <p:nvSpPr>
          <p:cNvPr id="105011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15"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1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7"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1050118"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50119"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0"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1"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50122"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23" name="日期占位符 6"/>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24"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1050125" name="灯片编号占位符 8"/>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1050126" name="标题 1"/>
          <p:cNvSpPr>
            <a:spLocks noGrp="1"/>
          </p:cNvSpPr>
          <p:nvPr>
            <p:ph type="title"/>
          </p:nvPr>
        </p:nvSpPr>
        <p:spPr/>
        <p:txBody>
          <a:bodyPr/>
          <a:lstStyle/>
          <a:p>
            <a:r>
              <a:rPr lang="zh-CN" altLang="en-US"/>
              <a:t>单击此处编辑母版标题样式</a:t>
            </a:r>
          </a:p>
        </p:txBody>
      </p:sp>
      <p:sp>
        <p:nvSpPr>
          <p:cNvPr id="1050127" name="日期占位符 2"/>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28"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1050129" name="灯片编号占位符 4"/>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048898" name="日期占位符 1"/>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899"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1048900" name="灯片编号占位符 3"/>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1050100"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1"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50102"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3"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04"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05"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050106"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50107"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50108"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50109" name="日期占位符 4"/>
          <p:cNvSpPr>
            <a:spLocks noGrp="1"/>
          </p:cNvSpPr>
          <p:nvPr>
            <p:ph type="dt" sz="half" idx="10"/>
          </p:nvPr>
        </p:nvSpPr>
        <p:spPr/>
        <p:txBody>
          <a:body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50110"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1050111" name="灯片编号占位符 6"/>
          <p:cNvSpPr>
            <a:spLocks noGrp="1"/>
          </p:cNvSpPr>
          <p:nvPr>
            <p:ph type="sldNum" sz="quarter" idx="12"/>
          </p:nvPr>
        </p:nvSpPr>
        <p:spPr/>
        <p:txBody>
          <a:body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a:stretch>
        </a:blipFill>
        <a:effectLst/>
      </p:bgPr>
    </p:bg>
    <p:spTree>
      <p:nvGrpSpPr>
        <p:cNvPr id="1" name=""/>
        <p:cNvGrpSpPr/>
        <p:nvPr/>
      </p:nvGrpSpPr>
      <p:grpSpPr>
        <a:xfrm>
          <a:off x="0" y="0"/>
          <a:ext cx="0" cy="0"/>
          <a:chOff x="0" y="0"/>
          <a:chExt cx="0" cy="0"/>
        </a:xfrm>
      </p:grpSpPr>
      <p:sp>
        <p:nvSpPr>
          <p:cNvPr id="1048597"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98"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0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60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a:stretch>
        </a:blipFill>
        <a:effectLst/>
      </p:bgPr>
    </p:bg>
    <p:spTree>
      <p:nvGrpSpPr>
        <p:cNvPr id="1" name=""/>
        <p:cNvGrpSpPr/>
        <p:nvPr/>
      </p:nvGrpSpPr>
      <p:grpSpPr>
        <a:xfrm>
          <a:off x="0" y="0"/>
          <a:ext cx="0" cy="0"/>
          <a:chOff x="0" y="0"/>
          <a:chExt cx="0" cy="0"/>
        </a:xfrm>
      </p:grpSpPr>
      <p:sp>
        <p:nvSpPr>
          <p:cNvPr id="1048597"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98"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CAC9D-4DB1-4C43-9C3D-2A1F320BC312}" type="datetimeFigureOut">
              <a:rPr lang="zh-CN" altLang="en-US" smtClean="0">
                <a:solidFill>
                  <a:prstClr val="black">
                    <a:tint val="75000"/>
                  </a:prstClr>
                </a:solidFill>
              </a:rPr>
              <a:t>2024/9/30</a:t>
            </a:fld>
            <a:endParaRPr lang="zh-CN" altLang="en-US">
              <a:solidFill>
                <a:prstClr val="black">
                  <a:tint val="75000"/>
                </a:prstClr>
              </a:solidFill>
            </a:endParaRPr>
          </a:p>
        </p:txBody>
      </p:sp>
      <p:sp>
        <p:nvSpPr>
          <p:cNvPr id="104860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104860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FA538-5F5D-416D-A366-CC78A227FC5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image" Target="../media/image4.jpe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xml"/><Relationship Id="rId18" Type="http://schemas.openxmlformats.org/officeDocument/2006/relationships/image" Target="../media/image26.jpeg"/><Relationship Id="rId3" Type="http://schemas.openxmlformats.org/officeDocument/2006/relationships/tags" Target="../tags/tag7.xml"/><Relationship Id="rId21" Type="http://schemas.openxmlformats.org/officeDocument/2006/relationships/image" Target="../media/image29.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25.png"/><Relationship Id="rId2" Type="http://schemas.openxmlformats.org/officeDocument/2006/relationships/tags" Target="../tags/tag6.xml"/><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2.png"/><Relationship Id="rId23" Type="http://schemas.openxmlformats.org/officeDocument/2006/relationships/image" Target="../media/image4.jpeg"/><Relationship Id="rId10" Type="http://schemas.openxmlformats.org/officeDocument/2006/relationships/tags" Target="../tags/tag14.xml"/><Relationship Id="rId19" Type="http://schemas.openxmlformats.org/officeDocument/2006/relationships/image" Target="../media/image27.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notesSlide" Target="../notesSlides/notesSlide3.xml"/><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097179" name="图片 96"/>
          <p:cNvPicPr>
            <a:picLocks noChangeAspect="1"/>
          </p:cNvPicPr>
          <p:nvPr/>
        </p:nvPicPr>
        <p:blipFill>
          <a:blip r:embed="rId2"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7" name="Text Box 5"/>
          <p:cNvSpPr txBox="1">
            <a:spLocks noChangeArrowheads="1"/>
          </p:cNvSpPr>
          <p:nvPr/>
        </p:nvSpPr>
        <p:spPr bwMode="auto">
          <a:xfrm>
            <a:off x="2911124" y="300609"/>
            <a:ext cx="9014176" cy="6253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sz="2400" b="1">
                <a:solidFill>
                  <a:srgbClr val="CCECFF"/>
                </a:solidFill>
                <a:latin typeface="Arial" panose="020B0604020202020204" pitchFamily="34" charset="0"/>
                <a:ea typeface="宋体" panose="02010600030101010101" pitchFamily="2" charset="-122"/>
              </a:defRPr>
            </a:lvl1pPr>
            <a:lvl2pPr marL="742950" indent="-285750" eaLnBrk="0" hangingPunct="0">
              <a:defRPr sz="2400" b="1">
                <a:solidFill>
                  <a:srgbClr val="CCECFF"/>
                </a:solidFill>
                <a:latin typeface="Arial" panose="020B0604020202020204" pitchFamily="34" charset="0"/>
                <a:ea typeface="宋体" panose="02010600030101010101" pitchFamily="2" charset="-122"/>
              </a:defRPr>
            </a:lvl2pPr>
            <a:lvl3pPr marL="1143000" indent="-228600" eaLnBrk="0" hangingPunct="0">
              <a:defRPr sz="2400" b="1">
                <a:solidFill>
                  <a:srgbClr val="CCECFF"/>
                </a:solidFill>
                <a:latin typeface="Arial" panose="020B0604020202020204" pitchFamily="34" charset="0"/>
                <a:ea typeface="宋体" panose="02010600030101010101" pitchFamily="2" charset="-122"/>
              </a:defRPr>
            </a:lvl3pPr>
            <a:lvl4pPr marL="1600200" indent="-228600" eaLnBrk="0" hangingPunct="0">
              <a:defRPr sz="2400" b="1">
                <a:solidFill>
                  <a:srgbClr val="CCECFF"/>
                </a:solidFill>
                <a:latin typeface="Arial" panose="020B0604020202020204" pitchFamily="34" charset="0"/>
                <a:ea typeface="宋体" panose="02010600030101010101" pitchFamily="2" charset="-122"/>
              </a:defRPr>
            </a:lvl4pPr>
            <a:lvl5pPr marL="2057400" indent="-228600" eaLnBrk="0" hangingPunct="0">
              <a:defRPr sz="2400" b="1">
                <a:solidFill>
                  <a:srgbClr val="CCEC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b="1">
                <a:solidFill>
                  <a:srgbClr val="CCECFF"/>
                </a:solidFill>
                <a:latin typeface="Arial" panose="020B0604020202020204" pitchFamily="34" charset="0"/>
                <a:ea typeface="宋体" panose="02010600030101010101" pitchFamily="2" charset="-122"/>
              </a:defRPr>
            </a:lvl9pPr>
          </a:lstStyle>
          <a:p>
            <a:pPr marL="0" indent="0" fontAlgn="base">
              <a:lnSpc>
                <a:spcPct val="120000"/>
              </a:lnSpc>
              <a:spcAft>
                <a:spcPts val="300"/>
              </a:spcAft>
              <a:buClr>
                <a:srgbClr val="C00000"/>
              </a:buClr>
              <a:defRPr/>
            </a:pPr>
            <a:r>
              <a:rPr lang="zh-CN" altLang="en-US" sz="1800" dirty="0">
                <a:solidFill>
                  <a:srgbClr val="E7E6E6">
                    <a:lumMod val="25000"/>
                  </a:srgbClr>
                </a:solidFill>
                <a:latin typeface="微软雅黑" panose="020B0503020204020204" charset="-122"/>
                <a:ea typeface="微软雅黑" panose="020B0503020204020204" charset="-122"/>
              </a:rPr>
              <a:t>学术任职</a:t>
            </a:r>
            <a:endParaRPr lang="en-US" altLang="zh-CN" sz="1800" dirty="0">
              <a:solidFill>
                <a:srgbClr val="E7E6E6">
                  <a:lumMod val="25000"/>
                </a:srgbClr>
              </a:solidFill>
              <a:latin typeface="微软雅黑" panose="020B0503020204020204" charset="-122"/>
              <a:ea typeface="微软雅黑" panose="020B050302020402020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国家心血管疾病临床医学研究中心主任</a:t>
            </a:r>
            <a:endParaRPr lang="en-US" altLang="zh-CN" sz="1800" b="0" dirty="0">
              <a:solidFill>
                <a:srgbClr val="000000"/>
              </a:solidFill>
              <a:latin typeface="微软雅黑" panose="020B0503020204020204" pitchFamily="34" charset="-122"/>
              <a:ea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中华医学会心血管病学分会候任主任委员</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国家卫生计生委能力建设和继续教育心血管病学专家委员会主任委员</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国家卫健委医院管理研究所心血管介入诊疗技术培训专家委员会主任</a:t>
            </a:r>
            <a:endParaRPr lang="en-US" altLang="zh-CN" sz="1800" b="0" dirty="0">
              <a:solidFill>
                <a:srgbClr val="000000"/>
              </a:solidFill>
              <a:latin typeface="微软雅黑" panose="020B0503020204020204" pitchFamily="34" charset="-122"/>
              <a:ea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教育部心血管诊疗技术与器械工程研究中心主任</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中国医师协会心血管内科医师分会曾任会长</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中国老年学和老年医学学会慢病远程与智能管理分会主任委员</a:t>
            </a:r>
            <a:endParaRPr lang="en-US" altLang="zh-CN" sz="1800" b="0" dirty="0">
              <a:solidFill>
                <a:srgbClr val="000000"/>
              </a:solidFill>
              <a:latin typeface="微软雅黑" panose="020B0503020204020204" pitchFamily="34" charset="-122"/>
              <a:ea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r>
              <a:rPr lang="en-US" altLang="zh-CN" sz="1800" b="0" dirty="0">
                <a:solidFill>
                  <a:srgbClr val="000000"/>
                </a:solidFill>
                <a:latin typeface="微软雅黑" panose="020B0503020204020204" pitchFamily="34" charset="-122"/>
                <a:ea typeface="微软雅黑" panose="020B0503020204020204" pitchFamily="34" charset="-122"/>
              </a:rPr>
              <a:t>《PACE》</a:t>
            </a:r>
            <a:r>
              <a:rPr lang="zh-CN" altLang="en-US" sz="1800" b="0" dirty="0">
                <a:solidFill>
                  <a:srgbClr val="000000"/>
                </a:solidFill>
                <a:latin typeface="微软雅黑" panose="020B0503020204020204" pitchFamily="34" charset="-122"/>
                <a:ea typeface="微软雅黑" panose="020B0503020204020204" pitchFamily="34" charset="-122"/>
              </a:rPr>
              <a:t>主编，</a:t>
            </a:r>
            <a:r>
              <a:rPr lang="en-US" altLang="zh-CN" sz="1800" b="0" dirty="0">
                <a:solidFill>
                  <a:srgbClr val="000000"/>
                </a:solidFill>
                <a:latin typeface="微软雅黑" panose="020B0503020204020204" pitchFamily="34" charset="-122"/>
                <a:ea typeface="微软雅黑" panose="020B0503020204020204" pitchFamily="34" charset="-122"/>
              </a:rPr>
              <a:t>《Circulation》</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a:t>
            </a:r>
            <a:r>
              <a:rPr lang="zh-CN" altLang="en-US" sz="1800" b="0" dirty="0">
                <a:solidFill>
                  <a:srgbClr val="000000"/>
                </a:solidFill>
                <a:latin typeface="微软雅黑" panose="020B0503020204020204" pitchFamily="34" charset="-122"/>
                <a:ea typeface="微软雅黑" panose="020B0503020204020204" pitchFamily="34" charset="-122"/>
              </a:rPr>
              <a:t>中华心血管病杂志</a:t>
            </a:r>
            <a:r>
              <a:rPr lang="en-US" altLang="zh-CN" sz="1800" b="0" dirty="0">
                <a:solidFill>
                  <a:srgbClr val="000000"/>
                </a:solidFill>
                <a:latin typeface="微软雅黑" panose="020B0503020204020204" pitchFamily="34" charset="-122"/>
                <a:ea typeface="微软雅黑" panose="020B0503020204020204" pitchFamily="34" charset="-122"/>
              </a:rPr>
              <a:t>》</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a:t>
            </a:r>
            <a:r>
              <a:rPr lang="zh-CN" altLang="en-US" sz="1800" b="0" dirty="0">
                <a:solidFill>
                  <a:srgbClr val="000000"/>
                </a:solidFill>
                <a:latin typeface="微软雅黑" panose="020B0503020204020204" pitchFamily="34" charset="-122"/>
                <a:ea typeface="微软雅黑" panose="020B0503020204020204" pitchFamily="34" charset="-122"/>
              </a:rPr>
              <a:t>中华内科杂志</a:t>
            </a:r>
            <a:r>
              <a:rPr lang="en-US" altLang="zh-CN" sz="1800" b="0" dirty="0">
                <a:solidFill>
                  <a:srgbClr val="000000"/>
                </a:solidFill>
                <a:latin typeface="微软雅黑" panose="020B0503020204020204" pitchFamily="34" charset="-122"/>
                <a:ea typeface="微软雅黑" panose="020B0503020204020204" pitchFamily="34" charset="-122"/>
              </a:rPr>
              <a:t>》</a:t>
            </a:r>
            <a:r>
              <a:rPr lang="zh-CN" altLang="en-US" sz="1800" b="0" dirty="0">
                <a:solidFill>
                  <a:srgbClr val="000000"/>
                </a:solidFill>
                <a:latin typeface="微软雅黑" panose="020B0503020204020204" pitchFamily="34" charset="-122"/>
                <a:ea typeface="微软雅黑" panose="020B0503020204020204" pitchFamily="34" charset="-122"/>
              </a:rPr>
              <a:t>、</a:t>
            </a:r>
            <a:r>
              <a:rPr lang="en-US" altLang="zh-CN" sz="1800" b="0" dirty="0">
                <a:solidFill>
                  <a:srgbClr val="000000"/>
                </a:solidFill>
                <a:latin typeface="微软雅黑" panose="020B0503020204020204" pitchFamily="34" charset="-122"/>
                <a:ea typeface="微软雅黑" panose="020B0503020204020204" pitchFamily="34" charset="-122"/>
              </a:rPr>
              <a:t>《Cardiology Discovery》</a:t>
            </a:r>
            <a:r>
              <a:rPr lang="zh-CN" altLang="en-US" sz="1800" b="0" dirty="0">
                <a:solidFill>
                  <a:srgbClr val="000000"/>
                </a:solidFill>
                <a:latin typeface="微软雅黑" panose="020B0503020204020204" pitchFamily="34" charset="-122"/>
                <a:ea typeface="微软雅黑" panose="020B0503020204020204" pitchFamily="34" charset="-122"/>
              </a:rPr>
              <a:t>等杂志副主编</a:t>
            </a:r>
            <a:endParaRPr lang="en-US" altLang="zh-CN" sz="1800" b="0" dirty="0">
              <a:solidFill>
                <a:srgbClr val="000000"/>
              </a:solidFill>
              <a:latin typeface="微软雅黑" panose="020B0503020204020204" pitchFamily="34" charset="-122"/>
              <a:ea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endParaRPr lang="en-US" altLang="zh-CN" sz="1800" b="0" dirty="0">
              <a:solidFill>
                <a:srgbClr val="E7E6E6">
                  <a:lumMod val="25000"/>
                </a:srgbClr>
              </a:solidFill>
              <a:latin typeface="微软雅黑" panose="020B0503020204020204" charset="-122"/>
              <a:ea typeface="微软雅黑" panose="020B0503020204020204" charset="-122"/>
            </a:endParaRPr>
          </a:p>
          <a:p>
            <a:pPr marL="0" indent="0" fontAlgn="base">
              <a:lnSpc>
                <a:spcPct val="120000"/>
              </a:lnSpc>
              <a:spcAft>
                <a:spcPts val="300"/>
              </a:spcAft>
              <a:buClr>
                <a:srgbClr val="C00000"/>
              </a:buClr>
              <a:defRPr/>
            </a:pPr>
            <a:r>
              <a:rPr lang="zh-CN" altLang="en-US" sz="1800" dirty="0">
                <a:solidFill>
                  <a:srgbClr val="E7E6E6">
                    <a:lumMod val="25000"/>
                  </a:srgbClr>
                </a:solidFill>
                <a:latin typeface="微软雅黑" panose="020B0503020204020204" charset="-122"/>
                <a:ea typeface="微软雅黑" panose="020B0503020204020204" charset="-122"/>
              </a:rPr>
              <a:t>承担项目</a:t>
            </a:r>
            <a:endParaRPr lang="en-US" altLang="zh-CN" sz="1800" dirty="0">
              <a:solidFill>
                <a:srgbClr val="E7E6E6">
                  <a:lumMod val="25000"/>
                </a:srgbClr>
              </a:solidFill>
              <a:latin typeface="微软雅黑" panose="020B0503020204020204" charset="-122"/>
              <a:ea typeface="微软雅黑" panose="020B0503020204020204" charset="-122"/>
            </a:endParaRP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主持参与</a:t>
            </a:r>
            <a:r>
              <a:rPr lang="zh-CN" altLang="zh-CN" sz="1800" b="0" dirty="0">
                <a:solidFill>
                  <a:srgbClr val="000000"/>
                </a:solidFill>
                <a:latin typeface="微软雅黑" panose="020B0503020204020204" pitchFamily="34" charset="-122"/>
                <a:ea typeface="微软雅黑" panose="020B0503020204020204" pitchFamily="34" charset="-122"/>
              </a:rPr>
              <a:t>科技部重点研发计划</a:t>
            </a:r>
            <a:r>
              <a:rPr lang="zh-CN" altLang="en-US" sz="1800" b="0" dirty="0">
                <a:solidFill>
                  <a:srgbClr val="000000"/>
                </a:solidFill>
                <a:latin typeface="微软雅黑" panose="020B0503020204020204" pitchFamily="34" charset="-122"/>
                <a:ea typeface="微软雅黑" panose="020B0503020204020204" pitchFamily="34" charset="-122"/>
              </a:rPr>
              <a:t>、</a:t>
            </a:r>
            <a:r>
              <a:rPr lang="zh-CN"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北京市医管中心“扬帆</a:t>
            </a:r>
            <a:r>
              <a:rPr lang="zh-CN" altLang="en-US"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计划诊疗能力提升项目</a:t>
            </a:r>
            <a:r>
              <a:rPr lang="zh-CN" altLang="en-US"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、国家自然科学基金、北京市自然科学基金等国家级、省部级、市级科研项目</a:t>
            </a:r>
            <a:endParaRPr lang="en-US"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base">
              <a:lnSpc>
                <a:spcPct val="120000"/>
              </a:lnSpc>
              <a:spcAft>
                <a:spcPts val="300"/>
              </a:spcAft>
              <a:buClr>
                <a:srgbClr val="C00000"/>
              </a:buClr>
              <a:buFont typeface="Wingdings" panose="05000000000000000000" pitchFamily="2" charset="2"/>
              <a:buChar char="p"/>
              <a:defRPr/>
            </a:pPr>
            <a:endParaRPr lang="en-US" altLang="zh-CN" sz="1800"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base">
              <a:lnSpc>
                <a:spcPct val="120000"/>
              </a:lnSpc>
              <a:spcAft>
                <a:spcPts val="300"/>
              </a:spcAft>
              <a:buClr>
                <a:srgbClr val="C00000"/>
              </a:buClr>
              <a:defRPr/>
            </a:pPr>
            <a:r>
              <a:rPr lang="zh-CN" altLang="en-US" sz="1800" dirty="0">
                <a:solidFill>
                  <a:srgbClr val="E7E6E6">
                    <a:lumMod val="25000"/>
                  </a:srgbClr>
                </a:solidFill>
                <a:latin typeface="微软雅黑" panose="020B0503020204020204" charset="-122"/>
                <a:ea typeface="微软雅黑" panose="020B0503020204020204" charset="-122"/>
              </a:rPr>
              <a:t>学术成果</a:t>
            </a:r>
          </a:p>
          <a:p>
            <a:pPr fontAlgn="base">
              <a:lnSpc>
                <a:spcPct val="120000"/>
              </a:lnSpc>
              <a:spcAft>
                <a:spcPts val="300"/>
              </a:spcAft>
              <a:buClr>
                <a:srgbClr val="C00000"/>
              </a:buClr>
              <a:buFont typeface="Wingdings" panose="05000000000000000000" pitchFamily="2" charset="2"/>
              <a:buChar char="p"/>
              <a:defRPr/>
            </a:pPr>
            <a:r>
              <a:rPr lang="zh-CN" altLang="en-US" sz="1800" b="0" dirty="0">
                <a:solidFill>
                  <a:srgbClr val="000000"/>
                </a:solidFill>
                <a:latin typeface="微软雅黑" panose="020B0503020204020204" pitchFamily="34" charset="-122"/>
                <a:ea typeface="微软雅黑" panose="020B0503020204020204" pitchFamily="34" charset="-122"/>
              </a:rPr>
              <a:t>发表论文</a:t>
            </a:r>
            <a:r>
              <a:rPr lang="en-US" altLang="zh-CN" sz="1800" b="0" dirty="0">
                <a:solidFill>
                  <a:srgbClr val="000000"/>
                </a:solidFill>
                <a:latin typeface="微软雅黑" panose="020B0503020204020204" pitchFamily="34" charset="-122"/>
                <a:ea typeface="微软雅黑" panose="020B0503020204020204" pitchFamily="34" charset="-122"/>
              </a:rPr>
              <a:t>900</a:t>
            </a:r>
            <a:r>
              <a:rPr lang="zh-CN" altLang="en-US" sz="1800" b="0" dirty="0">
                <a:solidFill>
                  <a:srgbClr val="000000"/>
                </a:solidFill>
                <a:latin typeface="微软雅黑" panose="020B0503020204020204" pitchFamily="34" charset="-122"/>
                <a:ea typeface="微软雅黑" panose="020B0503020204020204" pitchFamily="34" charset="-122"/>
              </a:rPr>
              <a:t>余篇（</a:t>
            </a:r>
            <a:r>
              <a:rPr lang="en-GB" altLang="zh-CN" sz="1800" b="0" dirty="0">
                <a:solidFill>
                  <a:srgbClr val="000000"/>
                </a:solidFill>
                <a:latin typeface="微软雅黑" panose="020B0503020204020204" pitchFamily="34" charset="-122"/>
                <a:ea typeface="微软雅黑" panose="020B0503020204020204" pitchFamily="34" charset="-122"/>
              </a:rPr>
              <a:t>SCI</a:t>
            </a:r>
            <a:r>
              <a:rPr lang="zh-CN" altLang="en-US" sz="1800" b="0" dirty="0">
                <a:solidFill>
                  <a:srgbClr val="000000"/>
                </a:solidFill>
                <a:latin typeface="微软雅黑" panose="020B0503020204020204" pitchFamily="34" charset="-122"/>
                <a:ea typeface="微软雅黑" panose="020B0503020204020204" pitchFamily="34" charset="-122"/>
              </a:rPr>
              <a:t> 近</a:t>
            </a:r>
            <a:r>
              <a:rPr lang="en-US" altLang="zh-CN" sz="1800" b="0" dirty="0">
                <a:solidFill>
                  <a:srgbClr val="000000"/>
                </a:solidFill>
                <a:latin typeface="微软雅黑" panose="020B0503020204020204" pitchFamily="34" charset="-122"/>
                <a:ea typeface="微软雅黑" panose="020B0503020204020204" pitchFamily="34" charset="-122"/>
              </a:rPr>
              <a:t>300</a:t>
            </a:r>
            <a:r>
              <a:rPr lang="zh-CN" altLang="en-US" sz="1800" b="0" dirty="0">
                <a:solidFill>
                  <a:srgbClr val="000000"/>
                </a:solidFill>
                <a:latin typeface="微软雅黑" panose="020B0503020204020204" pitchFamily="34" charset="-122"/>
                <a:ea typeface="微软雅黑" panose="020B0503020204020204" pitchFamily="34" charset="-122"/>
              </a:rPr>
              <a:t>篇），三次获得国家科技进步二等奖</a:t>
            </a:r>
            <a:endParaRPr lang="en-US" altLang="zh-CN" sz="1800" b="0" dirty="0">
              <a:solidFill>
                <a:srgbClr val="000000"/>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3"/>
          <a:srcRect l="20886" t="8102" r="25010" b="47335"/>
          <a:stretch>
            <a:fillRect/>
          </a:stretch>
        </p:blipFill>
        <p:spPr>
          <a:xfrm>
            <a:off x="426324" y="753696"/>
            <a:ext cx="2441430" cy="3016250"/>
          </a:xfrm>
          <a:prstGeom prst="roundRect">
            <a:avLst>
              <a:gd name="adj" fmla="val 0"/>
            </a:avLst>
          </a:prstGeom>
          <a:noFill/>
        </p:spPr>
      </p:pic>
      <p:sp>
        <p:nvSpPr>
          <p:cNvPr id="10" name="文本框 9"/>
          <p:cNvSpPr txBox="1"/>
          <p:nvPr/>
        </p:nvSpPr>
        <p:spPr>
          <a:xfrm>
            <a:off x="744426" y="3876100"/>
            <a:ext cx="1805225" cy="523220"/>
          </a:xfrm>
          <a:prstGeom prst="rect">
            <a:avLst/>
          </a:prstGeom>
          <a:noFill/>
        </p:spPr>
        <p:txBody>
          <a:bodyPr wrap="square" rtlCol="0">
            <a:spAutoFit/>
          </a:bodyPr>
          <a:lstStyle/>
          <a:p>
            <a:pPr algn="ctr">
              <a:spcAft>
                <a:spcPts val="600"/>
              </a:spcAft>
              <a:defRPr/>
            </a:pPr>
            <a:r>
              <a:rPr kumimoji="1" lang="zh-CN" altLang="en-US" sz="2800" b="1" dirty="0">
                <a:solidFill>
                  <a:prstClr val="black"/>
                </a:solidFill>
                <a:latin typeface="微软雅黑" panose="020B0503020204020204" charset="-122"/>
                <a:ea typeface="微软雅黑" panose="020B0503020204020204" charset="-122"/>
              </a:rPr>
              <a:t>马长生</a:t>
            </a:r>
            <a:endParaRPr kumimoji="1" lang="en-US" altLang="zh-CN" sz="2800" b="1" dirty="0">
              <a:solidFill>
                <a:prstClr val="black"/>
              </a:solidFill>
              <a:latin typeface="微软雅黑" panose="020B0503020204020204" charset="-122"/>
              <a:ea typeface="微软雅黑" panose="020B0503020204020204" charset="-122"/>
            </a:endParaRPr>
          </a:p>
        </p:txBody>
      </p:sp>
      <p:sp>
        <p:nvSpPr>
          <p:cNvPr id="2"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1</a:t>
            </a:fld>
            <a:endParaRPr lang="zh-CN" altLang="en-US" sz="1800" b="1">
              <a:solidFill>
                <a:srgbClr val="194063"/>
              </a:solidFill>
            </a:endParaRPr>
          </a:p>
        </p:txBody>
      </p:sp>
      <p:pic>
        <p:nvPicPr>
          <p:cNvPr id="3" name="图片 2">
            <a:extLst>
              <a:ext uri="{FF2B5EF4-FFF2-40B4-BE49-F238E27FC236}">
                <a16:creationId xmlns:a16="http://schemas.microsoft.com/office/drawing/2014/main" id="{DF3D025D-4EE1-FA14-1903-B9BD7457F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
        <p:nvSpPr>
          <p:cNvPr id="4" name="文本框 3">
            <a:extLst>
              <a:ext uri="{FF2B5EF4-FFF2-40B4-BE49-F238E27FC236}">
                <a16:creationId xmlns:a16="http://schemas.microsoft.com/office/drawing/2014/main" id="{F1D43A0E-C8F7-2D46-AB63-60BB556E8FD6}"/>
              </a:ext>
            </a:extLst>
          </p:cNvPr>
          <p:cNvSpPr txBox="1"/>
          <p:nvPr/>
        </p:nvSpPr>
        <p:spPr>
          <a:xfrm>
            <a:off x="182564" y="4399320"/>
            <a:ext cx="2701942" cy="1908215"/>
          </a:xfrm>
          <a:prstGeom prst="rect">
            <a:avLst/>
          </a:prstGeom>
          <a:noFill/>
        </p:spPr>
        <p:txBody>
          <a:bodyPr wrap="square" rtlCol="0">
            <a:spAutoFit/>
          </a:bodyPr>
          <a:lstStyle/>
          <a:p>
            <a:pPr algn="ctr"/>
            <a:r>
              <a:rPr kumimoji="1" lang="zh-CN" altLang="en-US" sz="2800" b="1" dirty="0">
                <a:latin typeface="Microsoft YaHei" panose="020B0503020204020204" pitchFamily="34" charset="-122"/>
                <a:ea typeface="Microsoft YaHei" panose="020B0503020204020204" pitchFamily="34" charset="-122"/>
              </a:rPr>
              <a:t>主要研究者</a:t>
            </a:r>
            <a:endParaRPr kumimoji="1" lang="en-US" altLang="zh-CN" sz="2800" b="1" dirty="0">
              <a:latin typeface="Microsoft YaHei" panose="020B0503020204020204" pitchFamily="34" charset="-122"/>
              <a:ea typeface="Microsoft YaHei" panose="020B0503020204020204" pitchFamily="34" charset="-122"/>
            </a:endParaRPr>
          </a:p>
          <a:p>
            <a:pPr algn="ctr"/>
            <a:r>
              <a:rPr kumimoji="1" lang="zh-CN" altLang="en-US" dirty="0">
                <a:latin typeface="Microsoft YaHei" panose="020B0503020204020204" pitchFamily="34" charset="-122"/>
                <a:ea typeface="Microsoft YaHei" panose="020B0503020204020204" pitchFamily="34" charset="-122"/>
              </a:rPr>
              <a:t>心脏内科中心主任</a:t>
            </a:r>
            <a:endParaRPr kumimoji="1" lang="en-US" altLang="zh-CN" dirty="0">
              <a:latin typeface="Microsoft YaHei" panose="020B0503020204020204" pitchFamily="34" charset="-122"/>
              <a:ea typeface="Microsoft YaHei" panose="020B0503020204020204" pitchFamily="34" charset="-122"/>
            </a:endParaRPr>
          </a:p>
          <a:p>
            <a:pPr algn="ctr"/>
            <a:r>
              <a:rPr kumimoji="1" lang="zh-CN" altLang="en-US" dirty="0">
                <a:latin typeface="Microsoft YaHei" panose="020B0503020204020204" pitchFamily="34" charset="-122"/>
                <a:ea typeface="Microsoft YaHei" panose="020B0503020204020204" pitchFamily="34" charset="-122"/>
              </a:rPr>
              <a:t>心律失常一区主任</a:t>
            </a:r>
            <a:endParaRPr kumimoji="1" lang="en-US" altLang="zh-CN" dirty="0">
              <a:latin typeface="Microsoft YaHei" panose="020B0503020204020204" pitchFamily="34" charset="-122"/>
              <a:ea typeface="Microsoft YaHei" panose="020B0503020204020204" pitchFamily="34" charset="-122"/>
            </a:endParaRPr>
          </a:p>
          <a:p>
            <a:pPr algn="ctr"/>
            <a:r>
              <a:rPr kumimoji="1" lang="zh-CN" altLang="en-US" dirty="0">
                <a:latin typeface="Microsoft YaHei" panose="020B0503020204020204" pitchFamily="34" charset="-122"/>
                <a:ea typeface="Microsoft YaHei" panose="020B0503020204020204" pitchFamily="34" charset="-122"/>
              </a:rPr>
              <a:t>主任医师、教授、博士生导师</a:t>
            </a:r>
            <a:endParaRPr kumimoji="1" lang="en-US" altLang="zh-CN" dirty="0">
              <a:latin typeface="Microsoft YaHei" panose="020B0503020204020204" pitchFamily="34" charset="-122"/>
              <a:ea typeface="Microsoft YaHei" panose="020B0503020204020204" pitchFamily="34" charset="-122"/>
            </a:endParaRPr>
          </a:p>
          <a:p>
            <a:endParaRPr kumimoji="1" lang="zh-CN" altLang="en-US" dirty="0"/>
          </a:p>
        </p:txBody>
      </p:sp>
    </p:spTree>
    <p:extLst>
      <p:ext uri="{BB962C8B-B14F-4D97-AF65-F5344CB8AC3E}">
        <p14:creationId xmlns:p14="http://schemas.microsoft.com/office/powerpoint/2010/main" val="324459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8891" name="文本框 4"/>
          <p:cNvSpPr txBox="1">
            <a:spLocks noChangeArrowheads="1"/>
          </p:cNvSpPr>
          <p:nvPr/>
        </p:nvSpPr>
        <p:spPr bwMode="auto">
          <a:xfrm>
            <a:off x="276860" y="364490"/>
            <a:ext cx="8885555"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3200" b="1" dirty="0">
                <a:solidFill>
                  <a:srgbClr val="002060"/>
                </a:solidFill>
                <a:ea typeface="微软雅黑" panose="020B0503020204020204" charset="-122"/>
                <a:cs typeface="+mn-ea"/>
              </a:rPr>
              <a:t>科室概况</a:t>
            </a:r>
            <a:r>
              <a:rPr lang="en-US" altLang="zh-CN" sz="3200" b="1" dirty="0">
                <a:solidFill>
                  <a:srgbClr val="002060"/>
                </a:solidFill>
                <a:ea typeface="微软雅黑" panose="020B0503020204020204" charset="-122"/>
                <a:cs typeface="+mn-ea"/>
              </a:rPr>
              <a:t>—</a:t>
            </a:r>
            <a:r>
              <a:rPr lang="zh-CN" altLang="en-US" sz="3200" b="1" dirty="0">
                <a:solidFill>
                  <a:srgbClr val="002060"/>
                </a:solidFill>
                <a:ea typeface="微软雅黑" panose="020B0503020204020204" charset="-122"/>
                <a:cs typeface="+mn-ea"/>
              </a:rPr>
              <a:t>医疗</a:t>
            </a:r>
          </a:p>
        </p:txBody>
      </p:sp>
      <p:cxnSp>
        <p:nvCxnSpPr>
          <p:cNvPr id="3145807"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9" name="图片 96"/>
          <p:cNvPicPr>
            <a:picLocks noChangeAspect="1"/>
          </p:cNvPicPr>
          <p:nvPr/>
        </p:nvPicPr>
        <p:blipFill>
          <a:blip r:embed="rId4"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13" name="文本框 12"/>
          <p:cNvSpPr txBox="1"/>
          <p:nvPr>
            <p:custDataLst>
              <p:tags r:id="rId1"/>
            </p:custDataLst>
          </p:nvPr>
        </p:nvSpPr>
        <p:spPr>
          <a:xfrm>
            <a:off x="648000" y="1007269"/>
            <a:ext cx="11277300" cy="3264868"/>
          </a:xfrm>
          <a:prstGeom prst="rect">
            <a:avLst/>
          </a:prstGeom>
          <a:noFill/>
          <a:ln w="9525">
            <a:noFill/>
          </a:ln>
        </p:spPr>
        <p:txBody>
          <a:bodyPr wrap="square">
            <a:spAutoFit/>
          </a:bodyPr>
          <a:lstStyle>
            <a:defPPr>
              <a:defRPr lang="zh-CN"/>
            </a:defPPr>
            <a:lvl1pPr marL="306070" indent="-306070" defTabSz="457200">
              <a:lnSpc>
                <a:spcPct val="150000"/>
              </a:lnSpc>
              <a:buClr>
                <a:srgbClr val="002060"/>
              </a:buClr>
              <a:buSzPct val="92000"/>
              <a:buFont typeface="Wingdings 2" panose="05020102010507070707" pitchFamily="18" charset="2"/>
              <a:buChar char=""/>
              <a:defRPr sz="2000" b="1">
                <a:solidFill>
                  <a:schemeClr val="tx2"/>
                </a:solidFill>
                <a:latin typeface="微软雅黑" panose="020B0503020204020204" charset="-122"/>
                <a:ea typeface="微软雅黑" panose="020B0503020204020204" charset="-122"/>
              </a:defRPr>
            </a:lvl1pPr>
          </a:lstStyle>
          <a:p>
            <a:r>
              <a:rPr lang="zh-CN" altLang="en-US" b="0" dirty="0">
                <a:solidFill>
                  <a:schemeClr val="tx1"/>
                </a:solidFill>
              </a:rPr>
              <a:t>科室开放床位</a:t>
            </a:r>
            <a:r>
              <a:rPr lang="en-US" altLang="zh-CN" b="0" dirty="0">
                <a:solidFill>
                  <a:schemeClr val="tx1"/>
                </a:solidFill>
              </a:rPr>
              <a:t>52</a:t>
            </a:r>
            <a:r>
              <a:rPr lang="zh-CN" altLang="en-US" b="0" dirty="0">
                <a:solidFill>
                  <a:schemeClr val="tx1"/>
                </a:solidFill>
              </a:rPr>
              <a:t>张，年门诊患者近</a:t>
            </a:r>
            <a:r>
              <a:rPr lang="en-US" altLang="zh-CN" b="0" dirty="0">
                <a:solidFill>
                  <a:schemeClr val="tx1"/>
                </a:solidFill>
              </a:rPr>
              <a:t>60000</a:t>
            </a:r>
            <a:r>
              <a:rPr lang="zh-CN" altLang="en-US" b="0" dirty="0">
                <a:solidFill>
                  <a:schemeClr val="tx1"/>
                </a:solidFill>
              </a:rPr>
              <a:t>人次，住院患者</a:t>
            </a:r>
            <a:r>
              <a:rPr lang="en-US" altLang="zh-CN" b="0" dirty="0">
                <a:solidFill>
                  <a:schemeClr val="tx1"/>
                </a:solidFill>
              </a:rPr>
              <a:t>5500</a:t>
            </a:r>
            <a:r>
              <a:rPr lang="zh-CN" altLang="en-US" b="0" dirty="0">
                <a:solidFill>
                  <a:schemeClr val="tx1"/>
                </a:solidFill>
              </a:rPr>
              <a:t>余人次，科室以心律失常诊治为核心，擅长快速性心律失常包括持续性心房颤动、阵发性心房颤动、室性心动过速、室性早博、阵发性室上性心动过速等的射频消融治疗，以及合并心功能不全、肾功能不全、脑血管病、肿瘤等多种复杂疾病的综合诊治。</a:t>
            </a:r>
            <a:endParaRPr lang="en-US" altLang="zh-CN" b="0" dirty="0">
              <a:solidFill>
                <a:schemeClr val="tx1"/>
              </a:solidFill>
            </a:endParaRPr>
          </a:p>
          <a:p>
            <a:r>
              <a:rPr lang="zh-CN" altLang="en-US" b="0" dirty="0">
                <a:solidFill>
                  <a:schemeClr val="tx1"/>
                </a:solidFill>
              </a:rPr>
              <a:t>心律失常导管消融临床技术世界一流</a:t>
            </a:r>
            <a:endParaRPr lang="en-US" altLang="zh-CN" b="0" dirty="0">
              <a:solidFill>
                <a:schemeClr val="tx1"/>
              </a:solidFill>
            </a:endParaRPr>
          </a:p>
          <a:p>
            <a:r>
              <a:rPr lang="zh-CN" altLang="en-US" b="0" dirty="0">
                <a:solidFill>
                  <a:schemeClr val="tx1"/>
                </a:solidFill>
              </a:rPr>
              <a:t>心律失常疑难重症治疗的最后一站</a:t>
            </a:r>
            <a:endParaRPr lang="en-US" altLang="zh-CN" b="0" dirty="0">
              <a:solidFill>
                <a:schemeClr val="tx1"/>
              </a:solidFill>
            </a:endParaRPr>
          </a:p>
          <a:p>
            <a:endParaRPr lang="zh-CN" altLang="en-US" b="0" dirty="0">
              <a:solidFill>
                <a:srgbClr val="333333"/>
              </a:solidFill>
              <a:highlight>
                <a:srgbClr val="FFFFFF"/>
              </a:highlight>
              <a:latin typeface="Helvetica Neue"/>
            </a:endParaRPr>
          </a:p>
        </p:txBody>
      </p:sp>
      <p:sp>
        <p:nvSpPr>
          <p:cNvPr id="4"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2</a:t>
            </a:fld>
            <a:endParaRPr lang="zh-CN" altLang="en-US" sz="1800" b="1">
              <a:solidFill>
                <a:srgbClr val="194063"/>
              </a:solidFill>
            </a:endParaRPr>
          </a:p>
        </p:txBody>
      </p:sp>
      <p:pic>
        <p:nvPicPr>
          <p:cNvPr id="3" name="图片 2">
            <a:extLst>
              <a:ext uri="{FF2B5EF4-FFF2-40B4-BE49-F238E27FC236}">
                <a16:creationId xmlns:a16="http://schemas.microsoft.com/office/drawing/2014/main" id="{D2337AB1-0D86-F54A-5FE3-5EF40EB307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pic>
        <p:nvPicPr>
          <p:cNvPr id="15" name="图片 14">
            <a:extLst>
              <a:ext uri="{FF2B5EF4-FFF2-40B4-BE49-F238E27FC236}">
                <a16:creationId xmlns:a16="http://schemas.microsoft.com/office/drawing/2014/main" id="{D3133DD7-CC6B-B044-A38A-B1C22503B89A}"/>
              </a:ext>
            </a:extLst>
          </p:cNvPr>
          <p:cNvPicPr>
            <a:picLocks noChangeAspect="1"/>
          </p:cNvPicPr>
          <p:nvPr>
            <p:custDataLst>
              <p:tags r:id="rId2"/>
            </p:custDataLst>
          </p:nvPr>
        </p:nvPicPr>
        <p:blipFill>
          <a:blip r:embed="rId6"/>
          <a:stretch>
            <a:fillRect/>
          </a:stretch>
        </p:blipFill>
        <p:spPr>
          <a:xfrm>
            <a:off x="8224971" y="2414695"/>
            <a:ext cx="1655470" cy="1356012"/>
          </a:xfrm>
          <a:prstGeom prst="rect">
            <a:avLst/>
          </a:prstGeom>
        </p:spPr>
      </p:pic>
      <p:pic>
        <p:nvPicPr>
          <p:cNvPr id="16" name="图片 15" descr="电脑萤幕画面&#10;&#10;描述已自动生成">
            <a:extLst>
              <a:ext uri="{FF2B5EF4-FFF2-40B4-BE49-F238E27FC236}">
                <a16:creationId xmlns:a16="http://schemas.microsoft.com/office/drawing/2014/main" id="{D682A4B5-9BFD-9246-9DCA-27D6A51204AB}"/>
              </a:ext>
            </a:extLst>
          </p:cNvPr>
          <p:cNvPicPr>
            <a:picLocks noChangeAspect="1"/>
          </p:cNvPicPr>
          <p:nvPr/>
        </p:nvPicPr>
        <p:blipFill rotWithShape="1">
          <a:blip r:embed="rId7"/>
          <a:srcRect t="8715" r="20785"/>
          <a:stretch>
            <a:fillRect/>
          </a:stretch>
        </p:blipFill>
        <p:spPr>
          <a:xfrm>
            <a:off x="9880441" y="2414695"/>
            <a:ext cx="2091948" cy="1356012"/>
          </a:xfrm>
          <a:prstGeom prst="rect">
            <a:avLst/>
          </a:prstGeom>
        </p:spPr>
      </p:pic>
      <p:pic>
        <p:nvPicPr>
          <p:cNvPr id="17" name="图片 16">
            <a:extLst>
              <a:ext uri="{FF2B5EF4-FFF2-40B4-BE49-F238E27FC236}">
                <a16:creationId xmlns:a16="http://schemas.microsoft.com/office/drawing/2014/main" id="{96877586-F727-BE4A-AEE2-B98B41A74255}"/>
              </a:ext>
            </a:extLst>
          </p:cNvPr>
          <p:cNvPicPr>
            <a:picLocks noChangeAspect="1"/>
          </p:cNvPicPr>
          <p:nvPr/>
        </p:nvPicPr>
        <p:blipFill rotWithShape="1">
          <a:blip r:embed="rId8"/>
          <a:srcRect/>
          <a:stretch>
            <a:fillRect/>
          </a:stretch>
        </p:blipFill>
        <p:spPr>
          <a:xfrm>
            <a:off x="8423757" y="4625717"/>
            <a:ext cx="3179928" cy="2147193"/>
          </a:xfrm>
          <a:prstGeom prst="rect">
            <a:avLst/>
          </a:prstGeom>
        </p:spPr>
      </p:pic>
      <p:pic>
        <p:nvPicPr>
          <p:cNvPr id="19" name="图片 18">
            <a:extLst>
              <a:ext uri="{FF2B5EF4-FFF2-40B4-BE49-F238E27FC236}">
                <a16:creationId xmlns:a16="http://schemas.microsoft.com/office/drawing/2014/main" id="{B214938B-E87D-EB4D-B57F-112A9DF742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999" y="4047331"/>
            <a:ext cx="3327400" cy="1803400"/>
          </a:xfrm>
          <a:prstGeom prst="rect">
            <a:avLst/>
          </a:prstGeom>
        </p:spPr>
      </p:pic>
      <p:pic>
        <p:nvPicPr>
          <p:cNvPr id="21" name="图片 20">
            <a:extLst>
              <a:ext uri="{FF2B5EF4-FFF2-40B4-BE49-F238E27FC236}">
                <a16:creationId xmlns:a16="http://schemas.microsoft.com/office/drawing/2014/main" id="{03D23476-3996-AE40-B2F6-6A857BB61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762" y="4891716"/>
            <a:ext cx="3378200" cy="1841500"/>
          </a:xfrm>
          <a:prstGeom prst="rect">
            <a:avLst/>
          </a:prstGeom>
        </p:spPr>
      </p:pic>
      <p:pic>
        <p:nvPicPr>
          <p:cNvPr id="14" name="图片 13">
            <a:extLst>
              <a:ext uri="{FF2B5EF4-FFF2-40B4-BE49-F238E27FC236}">
                <a16:creationId xmlns:a16="http://schemas.microsoft.com/office/drawing/2014/main" id="{D2A5EC92-7429-1546-9F1E-FA7C427403C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6" t="9400" r="6251" b="15001"/>
          <a:stretch>
            <a:fillRect/>
          </a:stretch>
        </p:blipFill>
        <p:spPr>
          <a:xfrm>
            <a:off x="5356772" y="3092701"/>
            <a:ext cx="3396241" cy="16361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微软雅黑" panose="020B0503020204020204" charset="-122"/>
              <a:cs typeface="+mn-cs"/>
            </a:endParaRPr>
          </a:p>
        </p:txBody>
      </p:sp>
      <p:sp>
        <p:nvSpPr>
          <p:cNvPr id="5" name="文本框 4"/>
          <p:cNvSpPr txBox="1">
            <a:spLocks noChangeArrowheads="1"/>
          </p:cNvSpPr>
          <p:nvPr/>
        </p:nvSpPr>
        <p:spPr bwMode="auto">
          <a:xfrm>
            <a:off x="276860" y="364490"/>
            <a:ext cx="10649555"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rgbClr val="002060"/>
                </a:solidFill>
                <a:effectLst/>
                <a:uLnTx/>
                <a:uFillTx/>
                <a:ea typeface="微软雅黑" panose="020B0503020204020204" charset="-122"/>
                <a:cs typeface="+mn-ea"/>
              </a:rPr>
              <a:t>科室概况</a:t>
            </a:r>
            <a:r>
              <a:rPr lang="en-US" altLang="zh-CN" sz="3200" b="1" dirty="0">
                <a:solidFill>
                  <a:srgbClr val="002060"/>
                </a:solidFill>
                <a:ea typeface="微软雅黑" panose="020B0503020204020204" charset="-122"/>
                <a:cs typeface="+mn-ea"/>
              </a:rPr>
              <a:t>—</a:t>
            </a:r>
            <a:r>
              <a:rPr kumimoji="0" lang="zh-CN" altLang="en-US" sz="3200" b="1" i="0" u="none" strike="noStrike" kern="1200" cap="none" spc="0" normalizeH="0" baseline="0" noProof="0" dirty="0">
                <a:ln>
                  <a:noFill/>
                </a:ln>
                <a:solidFill>
                  <a:srgbClr val="002060"/>
                </a:solidFill>
                <a:effectLst/>
                <a:uLnTx/>
                <a:uFillTx/>
                <a:ea typeface="微软雅黑" panose="020B0503020204020204" charset="-122"/>
                <a:cs typeface="+mn-ea"/>
              </a:rPr>
              <a:t>科研</a:t>
            </a:r>
          </a:p>
        </p:txBody>
      </p:sp>
      <p:cxnSp>
        <p:nvCxnSpPr>
          <p:cNvPr id="6"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7" name="图片 96"/>
          <p:cNvPicPr>
            <a:picLocks noChangeAspect="1"/>
          </p:cNvPicPr>
          <p:nvPr/>
        </p:nvPicPr>
        <p:blipFill>
          <a:blip r:embed="rId4"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3" name="文本框 4"/>
          <p:cNvSpPr txBox="1">
            <a:spLocks noChangeArrowheads="1"/>
          </p:cNvSpPr>
          <p:nvPr>
            <p:custDataLst>
              <p:tags r:id="rId1"/>
            </p:custDataLst>
          </p:nvPr>
        </p:nvSpPr>
        <p:spPr bwMode="auto">
          <a:xfrm>
            <a:off x="268435" y="1118215"/>
            <a:ext cx="11393794" cy="181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42900" indent="-342900"/>
            <a:r>
              <a:rPr kumimoji="1" lang="zh-CN" altLang="en-US" sz="1800" dirty="0">
                <a:latin typeface="微软雅黑" panose="020B0503020204020204" charset="-122"/>
                <a:ea typeface="微软雅黑" panose="020B0503020204020204" charset="-122"/>
              </a:rPr>
              <a:t>学术成果方面，科室近</a:t>
            </a:r>
            <a:r>
              <a:rPr kumimoji="1" lang="en-US" altLang="zh-CN" sz="1800" dirty="0">
                <a:latin typeface="微软雅黑" panose="020B0503020204020204" charset="-122"/>
                <a:ea typeface="微软雅黑" panose="020B0503020204020204" charset="-122"/>
              </a:rPr>
              <a:t>5</a:t>
            </a:r>
            <a:r>
              <a:rPr kumimoji="1" lang="zh-CN" altLang="en-US" sz="1800" dirty="0">
                <a:latin typeface="微软雅黑" panose="020B0503020204020204" charset="-122"/>
                <a:ea typeface="微软雅黑" panose="020B0503020204020204" charset="-122"/>
              </a:rPr>
              <a:t>年承担国家级、省部级科研项目</a:t>
            </a:r>
            <a:r>
              <a:rPr kumimoji="1" lang="en-US" altLang="zh-CN" sz="1800" dirty="0">
                <a:latin typeface="微软雅黑" panose="020B0503020204020204" charset="-122"/>
                <a:ea typeface="微软雅黑" panose="020B0503020204020204" charset="-122"/>
              </a:rPr>
              <a:t>30</a:t>
            </a:r>
            <a:r>
              <a:rPr kumimoji="1" lang="zh-CN" altLang="en-US" sz="1800" dirty="0">
                <a:latin typeface="微软雅黑" panose="020B0503020204020204" charset="-122"/>
                <a:ea typeface="微软雅黑" panose="020B0503020204020204" charset="-122"/>
              </a:rPr>
              <a:t>余项，目前共有研究经费</a:t>
            </a:r>
            <a:r>
              <a:rPr kumimoji="1" lang="en-US" altLang="zh-CN" sz="1800" dirty="0">
                <a:latin typeface="微软雅黑" panose="020B0503020204020204" charset="-122"/>
                <a:ea typeface="微软雅黑" panose="020B0503020204020204" charset="-122"/>
              </a:rPr>
              <a:t>5100</a:t>
            </a:r>
            <a:r>
              <a:rPr kumimoji="1" lang="zh-CN" altLang="en-US" sz="1800" dirty="0">
                <a:latin typeface="微软雅黑" panose="020B0503020204020204" charset="-122"/>
                <a:ea typeface="微软雅黑" panose="020B0503020204020204" charset="-122"/>
              </a:rPr>
              <a:t>余万元</a:t>
            </a:r>
            <a:endParaRPr kumimoji="1" lang="en-US" altLang="zh-CN" sz="1800" dirty="0">
              <a:latin typeface="微软雅黑" panose="020B0503020204020204" charset="-122"/>
              <a:ea typeface="微软雅黑" panose="020B0503020204020204" charset="-122"/>
            </a:endParaRPr>
          </a:p>
          <a:p>
            <a:pPr marL="342900" indent="-342900"/>
            <a:r>
              <a:rPr kumimoji="1" lang="zh-CN" altLang="en-US" sz="1800" dirty="0">
                <a:latin typeface="微软雅黑" panose="020B0503020204020204" charset="-122"/>
                <a:ea typeface="微软雅黑" panose="020B0503020204020204" charset="-122"/>
                <a:sym typeface="+mn-lt"/>
              </a:rPr>
              <a:t>近</a:t>
            </a:r>
            <a:r>
              <a:rPr kumimoji="1" lang="en-US" altLang="zh-CN" sz="1800" dirty="0">
                <a:latin typeface="微软雅黑" panose="020B0503020204020204" charset="-122"/>
                <a:ea typeface="微软雅黑" panose="020B0503020204020204" charset="-122"/>
                <a:sym typeface="+mn-lt"/>
              </a:rPr>
              <a:t>5</a:t>
            </a:r>
            <a:r>
              <a:rPr kumimoji="1" lang="zh-CN" altLang="en-US" sz="1800" dirty="0">
                <a:latin typeface="微软雅黑" panose="020B0503020204020204" charset="-122"/>
                <a:ea typeface="微软雅黑" panose="020B0503020204020204" charset="-122"/>
                <a:sym typeface="+mn-lt"/>
              </a:rPr>
              <a:t>年科室发表</a:t>
            </a:r>
            <a:r>
              <a:rPr kumimoji="1" lang="en-US" altLang="zh-CN" sz="1800" dirty="0">
                <a:latin typeface="微软雅黑" panose="020B0503020204020204" charset="-122"/>
                <a:ea typeface="微软雅黑" panose="020B0503020204020204" charset="-122"/>
                <a:sym typeface="+mn-lt"/>
              </a:rPr>
              <a:t>SCI</a:t>
            </a:r>
            <a:r>
              <a:rPr kumimoji="1" lang="zh-CN" altLang="en-US" sz="1800" dirty="0">
                <a:latin typeface="微软雅黑" panose="020B0503020204020204" charset="-122"/>
                <a:ea typeface="微软雅黑" panose="020B0503020204020204" charset="-122"/>
                <a:sym typeface="+mn-lt"/>
              </a:rPr>
              <a:t>论文</a:t>
            </a:r>
            <a:r>
              <a:rPr kumimoji="1" lang="en-US" altLang="zh-CN" sz="1800" dirty="0">
                <a:latin typeface="微软雅黑" panose="020B0503020204020204" charset="-122"/>
                <a:ea typeface="微软雅黑" panose="020B0503020204020204" charset="-122"/>
                <a:sym typeface="+mn-lt"/>
              </a:rPr>
              <a:t>120</a:t>
            </a:r>
            <a:r>
              <a:rPr kumimoji="1" lang="zh-CN" altLang="en-US" sz="1800" dirty="0">
                <a:latin typeface="微软雅黑" panose="020B0503020204020204" charset="-122"/>
                <a:ea typeface="微软雅黑" panose="020B0503020204020204" charset="-122"/>
                <a:sym typeface="+mn-lt"/>
              </a:rPr>
              <a:t>余篇，包括心血管领域顶刊</a:t>
            </a:r>
            <a:r>
              <a:rPr kumimoji="1" lang="en-US" altLang="zh-CN" sz="1800" dirty="0">
                <a:latin typeface="微软雅黑" panose="020B0503020204020204" charset="-122"/>
                <a:ea typeface="微软雅黑" panose="020B0503020204020204" charset="-122"/>
                <a:sym typeface="+mn-lt"/>
              </a:rPr>
              <a:t>Circulation</a:t>
            </a:r>
            <a:r>
              <a:rPr kumimoji="1" lang="zh-CN" altLang="en-US" sz="1800" dirty="0">
                <a:latin typeface="微软雅黑" panose="020B0503020204020204" charset="-122"/>
                <a:ea typeface="微软雅黑" panose="020B0503020204020204" charset="-122"/>
                <a:sym typeface="+mn-lt"/>
              </a:rPr>
              <a:t>、</a:t>
            </a:r>
            <a:r>
              <a:rPr kumimoji="1" lang="en-US" altLang="zh-CN" sz="1800" dirty="0">
                <a:latin typeface="微软雅黑" panose="020B0503020204020204" charset="-122"/>
                <a:ea typeface="微软雅黑" panose="020B0503020204020204" charset="-122"/>
                <a:sym typeface="+mn-lt"/>
              </a:rPr>
              <a:t>JACC</a:t>
            </a:r>
            <a:r>
              <a:rPr kumimoji="1" lang="zh-CN" altLang="en-US" sz="1800" dirty="0">
                <a:latin typeface="微软雅黑" panose="020B0503020204020204" charset="-122"/>
                <a:ea typeface="微软雅黑" panose="020B0503020204020204" charset="-122"/>
                <a:sym typeface="+mn-lt"/>
              </a:rPr>
              <a:t>等</a:t>
            </a:r>
            <a:endParaRPr kumimoji="1" lang="en-US" altLang="zh-CN" sz="1800" dirty="0">
              <a:latin typeface="微软雅黑" panose="020B0503020204020204" charset="-122"/>
              <a:ea typeface="微软雅黑" panose="020B0503020204020204" charset="-122"/>
              <a:sym typeface="+mn-lt"/>
            </a:endParaRPr>
          </a:p>
          <a:p>
            <a:pPr marL="342900" indent="-342900"/>
            <a:r>
              <a:rPr kumimoji="1" lang="zh-CN" altLang="en-US" sz="1800" dirty="0">
                <a:latin typeface="微软雅黑" panose="020B0503020204020204" charset="-122"/>
                <a:ea typeface="微软雅黑" panose="020B0503020204020204" charset="-122"/>
                <a:sym typeface="+mn-lt"/>
              </a:rPr>
              <a:t>近</a:t>
            </a:r>
            <a:r>
              <a:rPr kumimoji="1" lang="en-US" altLang="zh-CN" sz="1800" dirty="0">
                <a:latin typeface="微软雅黑" panose="020B0503020204020204" charset="-122"/>
                <a:ea typeface="微软雅黑" panose="020B0503020204020204" charset="-122"/>
                <a:sym typeface="+mn-lt"/>
              </a:rPr>
              <a:t>3</a:t>
            </a:r>
            <a:r>
              <a:rPr kumimoji="1" lang="zh-CN" altLang="en-US" sz="1800" dirty="0">
                <a:latin typeface="微软雅黑" panose="020B0503020204020204" charset="-122"/>
                <a:ea typeface="微软雅黑" panose="020B0503020204020204" charset="-122"/>
                <a:sym typeface="+mn-lt"/>
              </a:rPr>
              <a:t>年牵头撰写指南或共识</a:t>
            </a:r>
            <a:r>
              <a:rPr kumimoji="1" lang="en-US" altLang="zh-CN" sz="1800" dirty="0">
                <a:latin typeface="微软雅黑" panose="020B0503020204020204" charset="-122"/>
                <a:ea typeface="微软雅黑" panose="020B0503020204020204" charset="-122"/>
                <a:sym typeface="+mn-lt"/>
              </a:rPr>
              <a:t>5</a:t>
            </a:r>
            <a:r>
              <a:rPr kumimoji="1" lang="zh-CN" altLang="en-US" sz="1800" dirty="0">
                <a:latin typeface="微软雅黑" panose="020B0503020204020204" charset="-122"/>
                <a:ea typeface="微软雅黑" panose="020B0503020204020204" charset="-122"/>
                <a:sym typeface="+mn-lt"/>
              </a:rPr>
              <a:t>项，覆盖心血管防控、房颤等疾病</a:t>
            </a:r>
          </a:p>
          <a:p>
            <a:pPr marL="342900" indent="-342900"/>
            <a:endParaRPr kumimoji="1" lang="en-US" altLang="zh-CN" sz="1800" dirty="0">
              <a:solidFill>
                <a:schemeClr val="accent1">
                  <a:lumMod val="50000"/>
                </a:schemeClr>
              </a:solidFill>
              <a:latin typeface="微软雅黑" panose="020B0503020204020204" charset="-122"/>
              <a:ea typeface="微软雅黑" panose="020B0503020204020204" charset="-122"/>
              <a:sym typeface="+mn-lt"/>
            </a:endParaRPr>
          </a:p>
          <a:p>
            <a:pPr marL="285750" marR="0" lvl="0" indent="-285750" fontAlgn="auto">
              <a:lnSpc>
                <a:spcPct val="120000"/>
              </a:lnSpc>
              <a:spcBef>
                <a:spcPct val="0"/>
              </a:spcBef>
              <a:spcAft>
                <a:spcPts val="0"/>
              </a:spcAft>
              <a:buClrTx/>
              <a:buSzTx/>
              <a:buFont typeface="Wingdings" panose="05000000000000000000" pitchFamily="2" charset="2"/>
              <a:buChar char="n"/>
              <a:defRPr/>
            </a:pPr>
            <a:endParaRPr kumimoji="1" lang="en-US" altLang="zh-CN" sz="2000" b="1" dirty="0">
              <a:solidFill>
                <a:srgbClr val="C00000"/>
              </a:solidFill>
              <a:latin typeface="微软雅黑" panose="020B0503020204020204" charset="-122"/>
              <a:ea typeface="微软雅黑" panose="020B0503020204020204" charset="-122"/>
              <a:sym typeface="+mn-lt"/>
            </a:endParaRPr>
          </a:p>
        </p:txBody>
      </p:sp>
      <p:sp>
        <p:nvSpPr>
          <p:cNvPr id="9"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3</a:t>
            </a:fld>
            <a:endParaRPr lang="zh-CN" altLang="en-US" sz="1800" b="1">
              <a:solidFill>
                <a:srgbClr val="194063"/>
              </a:solidFill>
            </a:endParaRPr>
          </a:p>
        </p:txBody>
      </p:sp>
      <p:pic>
        <p:nvPicPr>
          <p:cNvPr id="2" name="图片 1">
            <a:extLst>
              <a:ext uri="{FF2B5EF4-FFF2-40B4-BE49-F238E27FC236}">
                <a16:creationId xmlns:a16="http://schemas.microsoft.com/office/drawing/2014/main" id="{6C1F4F8A-8A04-35A8-AEDE-FF1C97654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pic>
        <p:nvPicPr>
          <p:cNvPr id="15" name="图片 14">
            <a:extLst>
              <a:ext uri="{FF2B5EF4-FFF2-40B4-BE49-F238E27FC236}">
                <a16:creationId xmlns:a16="http://schemas.microsoft.com/office/drawing/2014/main" id="{A7A644A1-86EE-0748-AAA8-ECEB8A2A5E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53"/>
          <a:stretch/>
        </p:blipFill>
        <p:spPr>
          <a:xfrm>
            <a:off x="3215972" y="2370960"/>
            <a:ext cx="1661207" cy="2559213"/>
          </a:xfrm>
          <a:prstGeom prst="rect">
            <a:avLst/>
          </a:prstGeom>
          <a:ln>
            <a:noFill/>
          </a:ln>
          <a:effectLst>
            <a:outerShdw blurRad="292100" dist="139700" dir="2700000" algn="tl" rotWithShape="0">
              <a:srgbClr val="333333">
                <a:alpha val="65000"/>
              </a:srgbClr>
            </a:outerShdw>
          </a:effectLst>
        </p:spPr>
      </p:pic>
      <p:pic>
        <p:nvPicPr>
          <p:cNvPr id="40" name="图片 39"/>
          <p:cNvPicPr>
            <a:picLocks noChangeAspect="1"/>
          </p:cNvPicPr>
          <p:nvPr/>
        </p:nvPicPr>
        <p:blipFill rotWithShape="1">
          <a:blip r:embed="rId7">
            <a:extLst>
              <a:ext uri="{28A0092B-C50C-407E-A947-70E740481C1C}">
                <a14:useLocalDpi xmlns:a14="http://schemas.microsoft.com/office/drawing/2010/main" val="0"/>
              </a:ext>
            </a:extLst>
          </a:blip>
          <a:srcRect r="66419"/>
          <a:stretch>
            <a:fillRect/>
          </a:stretch>
        </p:blipFill>
        <p:spPr>
          <a:xfrm>
            <a:off x="1794556" y="2388146"/>
            <a:ext cx="1661207" cy="2573354"/>
          </a:xfrm>
          <a:prstGeom prst="rect">
            <a:avLst/>
          </a:prstGeom>
          <a:ln>
            <a:noFill/>
          </a:ln>
          <a:effectLst>
            <a:outerShdw blurRad="190500" algn="tl" rotWithShape="0">
              <a:srgbClr val="000000">
                <a:alpha val="70000"/>
              </a:srgbClr>
            </a:outerShdw>
          </a:effectLst>
        </p:spPr>
      </p:pic>
      <p:pic>
        <p:nvPicPr>
          <p:cNvPr id="41" name="图片 40"/>
          <p:cNvPicPr>
            <a:picLocks noChangeAspect="1"/>
          </p:cNvPicPr>
          <p:nvPr/>
        </p:nvPicPr>
        <p:blipFill rotWithShape="1">
          <a:blip r:embed="rId7">
            <a:extLst>
              <a:ext uri="{28A0092B-C50C-407E-A947-70E740481C1C}">
                <a14:useLocalDpi xmlns:a14="http://schemas.microsoft.com/office/drawing/2010/main" val="0"/>
              </a:ext>
            </a:extLst>
          </a:blip>
          <a:srcRect l="66419"/>
          <a:stretch>
            <a:fillRect/>
          </a:stretch>
        </p:blipFill>
        <p:spPr>
          <a:xfrm>
            <a:off x="268435" y="2405332"/>
            <a:ext cx="1750259" cy="2573354"/>
          </a:xfrm>
          <a:prstGeom prst="rect">
            <a:avLst/>
          </a:prstGeom>
          <a:ln>
            <a:noFill/>
          </a:ln>
          <a:effectLst>
            <a:outerShdw blurRad="190500" algn="tl" rotWithShape="0">
              <a:srgbClr val="000000">
                <a:alpha val="70000"/>
              </a:srgbClr>
            </a:outerShdw>
          </a:effectLst>
        </p:spPr>
      </p:pic>
      <p:pic>
        <p:nvPicPr>
          <p:cNvPr id="16" name="图片 15">
            <a:extLst>
              <a:ext uri="{FF2B5EF4-FFF2-40B4-BE49-F238E27FC236}">
                <a16:creationId xmlns:a16="http://schemas.microsoft.com/office/drawing/2014/main" id="{62EA27DB-54C8-2A48-87C4-A23E74152E9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61819" y="2425651"/>
            <a:ext cx="1661208" cy="2556076"/>
          </a:xfrm>
          <a:prstGeom prst="rect">
            <a:avLst/>
          </a:prstGeom>
          <a:ln>
            <a:noFill/>
          </a:ln>
          <a:effectLst>
            <a:outerShdw blurRad="292100" dist="139700" dir="2700000" algn="tl" rotWithShape="0">
              <a:srgbClr val="333333">
                <a:alpha val="65000"/>
              </a:srgbClr>
            </a:outerShdw>
          </a:effectLst>
        </p:spPr>
      </p:pic>
      <p:pic>
        <p:nvPicPr>
          <p:cNvPr id="17" name="Picture 2">
            <a:extLst>
              <a:ext uri="{FF2B5EF4-FFF2-40B4-BE49-F238E27FC236}">
                <a16:creationId xmlns:a16="http://schemas.microsoft.com/office/drawing/2014/main" id="{22026B62-FBCA-C440-828B-B59EE1F3D0B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999" r="13174" b="10206"/>
          <a:stretch/>
        </p:blipFill>
        <p:spPr bwMode="auto">
          <a:xfrm>
            <a:off x="5298523" y="2388146"/>
            <a:ext cx="1656488" cy="2559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图片 19" descr="图形用户界面, 文本, 应用程序&#10;&#10;描述已自动生成">
            <a:extLst>
              <a:ext uri="{FF2B5EF4-FFF2-40B4-BE49-F238E27FC236}">
                <a16:creationId xmlns:a16="http://schemas.microsoft.com/office/drawing/2014/main" id="{3631AC73-F72D-C249-ADB7-18C18B7A9B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51447"/>
            <a:ext cx="3931332" cy="1906553"/>
          </a:xfrm>
          <a:prstGeom prst="rect">
            <a:avLst/>
          </a:prstGeom>
        </p:spPr>
      </p:pic>
      <p:pic>
        <p:nvPicPr>
          <p:cNvPr id="22" name="图片 21" descr="文本&#10;&#10;描述已自动生成">
            <a:extLst>
              <a:ext uri="{FF2B5EF4-FFF2-40B4-BE49-F238E27FC236}">
                <a16:creationId xmlns:a16="http://schemas.microsoft.com/office/drawing/2014/main" id="{485A4149-4778-934C-9CB0-EB87BDDF52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6355" y="4054132"/>
            <a:ext cx="4057753" cy="983407"/>
          </a:xfrm>
          <a:prstGeom prst="rect">
            <a:avLst/>
          </a:prstGeom>
        </p:spPr>
      </p:pic>
      <p:pic>
        <p:nvPicPr>
          <p:cNvPr id="18" name="图片 17">
            <a:extLst>
              <a:ext uri="{FF2B5EF4-FFF2-40B4-BE49-F238E27FC236}">
                <a16:creationId xmlns:a16="http://schemas.microsoft.com/office/drawing/2014/main" id="{9CC7EF4D-D904-9141-A76D-A9C8A5D494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3605" y="1906681"/>
            <a:ext cx="5114068" cy="2179423"/>
          </a:xfrm>
          <a:prstGeom prst="rect">
            <a:avLst/>
          </a:prstGeom>
        </p:spPr>
      </p:pic>
      <p:pic>
        <p:nvPicPr>
          <p:cNvPr id="24" name="图片 23" descr="图形用户界面, 文本, 应用程序&#10;&#10;描述已自动生成">
            <a:extLst>
              <a:ext uri="{FF2B5EF4-FFF2-40B4-BE49-F238E27FC236}">
                <a16:creationId xmlns:a16="http://schemas.microsoft.com/office/drawing/2014/main" id="{CA16C7AE-6EEC-E144-B17A-02CB0649F0E5}"/>
              </a:ext>
            </a:extLst>
          </p:cNvPr>
          <p:cNvPicPr>
            <a:picLocks noChangeAspect="1"/>
          </p:cNvPicPr>
          <p:nvPr/>
        </p:nvPicPr>
        <p:blipFill rotWithShape="1">
          <a:blip r:embed="rId13">
            <a:extLst>
              <a:ext uri="{28A0092B-C50C-407E-A947-70E740481C1C}">
                <a14:useLocalDpi xmlns:a14="http://schemas.microsoft.com/office/drawing/2010/main" val="0"/>
              </a:ext>
            </a:extLst>
          </a:blip>
          <a:srcRect r="15530"/>
          <a:stretch/>
        </p:blipFill>
        <p:spPr>
          <a:xfrm>
            <a:off x="2638872" y="4947358"/>
            <a:ext cx="5447783" cy="1924845"/>
          </a:xfrm>
          <a:prstGeom prst="rect">
            <a:avLst/>
          </a:prstGeom>
        </p:spPr>
      </p:pic>
      <p:pic>
        <p:nvPicPr>
          <p:cNvPr id="11" name="图片 10" descr="文本, 信件&#10;&#10;描述已自动生成">
            <a:extLst>
              <a:ext uri="{FF2B5EF4-FFF2-40B4-BE49-F238E27FC236}">
                <a16:creationId xmlns:a16="http://schemas.microsoft.com/office/drawing/2014/main" id="{C35962BD-B593-A348-80C5-1AB7198635D8}"/>
              </a:ext>
            </a:extLst>
          </p:cNvPr>
          <p:cNvPicPr>
            <a:picLocks noChangeAspect="1"/>
          </p:cNvPicPr>
          <p:nvPr/>
        </p:nvPicPr>
        <p:blipFill rotWithShape="1">
          <a:blip r:embed="rId14">
            <a:extLst>
              <a:ext uri="{28A0092B-C50C-407E-A947-70E740481C1C}">
                <a14:useLocalDpi xmlns:a14="http://schemas.microsoft.com/office/drawing/2010/main" val="0"/>
              </a:ext>
            </a:extLst>
          </a:blip>
          <a:srcRect r="31962" b="28653"/>
          <a:stretch/>
        </p:blipFill>
        <p:spPr>
          <a:xfrm>
            <a:off x="5111679" y="4943270"/>
            <a:ext cx="3859859" cy="1916037"/>
          </a:xfrm>
          <a:prstGeom prst="rect">
            <a:avLst/>
          </a:prstGeom>
        </p:spPr>
      </p:pic>
      <p:pic>
        <p:nvPicPr>
          <p:cNvPr id="13" name="图片 12" descr="文本, 信件&#10;&#10;描述已自动生成">
            <a:extLst>
              <a:ext uri="{FF2B5EF4-FFF2-40B4-BE49-F238E27FC236}">
                <a16:creationId xmlns:a16="http://schemas.microsoft.com/office/drawing/2014/main" id="{F91BA42A-3062-6A47-A288-FE06A1ABBC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27026" y="4951447"/>
            <a:ext cx="3530647" cy="19207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微软雅黑" panose="020B0503020204020204" charset="-122"/>
              <a:cs typeface="+mn-cs"/>
            </a:endParaRPr>
          </a:p>
        </p:txBody>
      </p:sp>
      <p:sp>
        <p:nvSpPr>
          <p:cNvPr id="1048891" name="文本框 4"/>
          <p:cNvSpPr txBox="1">
            <a:spLocks noChangeArrowheads="1"/>
          </p:cNvSpPr>
          <p:nvPr/>
        </p:nvSpPr>
        <p:spPr bwMode="auto">
          <a:xfrm>
            <a:off x="276860" y="364490"/>
            <a:ext cx="8885555" cy="58356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rgbClr val="002060"/>
                </a:solidFill>
                <a:effectLst/>
                <a:uLnTx/>
                <a:uFillTx/>
                <a:ea typeface="微软雅黑" panose="020B0503020204020204" charset="-122"/>
                <a:cs typeface="+mn-ea"/>
              </a:rPr>
              <a:t>专科</a:t>
            </a:r>
            <a:r>
              <a:rPr lang="zh-CN" altLang="en-US" sz="3200" b="1" dirty="0">
                <a:solidFill>
                  <a:srgbClr val="002060"/>
                </a:solidFill>
                <a:ea typeface="微软雅黑" panose="020B0503020204020204" charset="-122"/>
                <a:cs typeface="+mn-ea"/>
              </a:rPr>
              <a:t>影响力</a:t>
            </a:r>
            <a:endParaRPr kumimoji="0" lang="zh-CN" altLang="en-US" sz="3200" b="1" i="0" u="none" strike="noStrike" kern="1200" cap="none" spc="0" normalizeH="0" baseline="0" noProof="0" dirty="0">
              <a:ln>
                <a:noFill/>
              </a:ln>
              <a:solidFill>
                <a:srgbClr val="002060"/>
              </a:solidFill>
              <a:effectLst/>
              <a:uLnTx/>
              <a:uFillTx/>
              <a:ea typeface="微软雅黑" panose="020B0503020204020204" charset="-122"/>
              <a:cs typeface="+mn-ea"/>
            </a:endParaRPr>
          </a:p>
        </p:txBody>
      </p:sp>
      <p:cxnSp>
        <p:nvCxnSpPr>
          <p:cNvPr id="3145807"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9" name="图片 96"/>
          <p:cNvPicPr>
            <a:picLocks noChangeAspect="1"/>
          </p:cNvPicPr>
          <p:nvPr/>
        </p:nvPicPr>
        <p:blipFill>
          <a:blip r:embed="rId2" cstate="print">
            <a:duotone>
              <a:prstClr val="black"/>
              <a:schemeClr val="accent5">
                <a:tint val="45000"/>
                <a:satMod val="400000"/>
              </a:schemeClr>
            </a:duotone>
          </a:blip>
          <a:stretch>
            <a:fillRect/>
          </a:stretch>
        </p:blipFill>
        <p:spPr>
          <a:xfrm>
            <a:off x="10926415" y="125036"/>
            <a:ext cx="989017" cy="732849"/>
          </a:xfrm>
          <a:prstGeom prst="rect">
            <a:avLst/>
          </a:prstGeom>
        </p:spPr>
      </p:pic>
      <p:graphicFrame>
        <p:nvGraphicFramePr>
          <p:cNvPr id="5" name="图示 4"/>
          <p:cNvGraphicFramePr/>
          <p:nvPr>
            <p:extLst>
              <p:ext uri="{D42A27DB-BD31-4B8C-83A1-F6EECF244321}">
                <p14:modId xmlns:p14="http://schemas.microsoft.com/office/powerpoint/2010/main" val="436253708"/>
              </p:ext>
            </p:extLst>
          </p:nvPr>
        </p:nvGraphicFramePr>
        <p:xfrm>
          <a:off x="382086" y="1202278"/>
          <a:ext cx="5443855" cy="5291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4"/>
          <p:cNvSpPr txBox="1">
            <a:spLocks noChangeArrowheads="1"/>
          </p:cNvSpPr>
          <p:nvPr/>
        </p:nvSpPr>
        <p:spPr bwMode="auto">
          <a:xfrm>
            <a:off x="6095999" y="1185499"/>
            <a:ext cx="5914501" cy="332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40000"/>
              </a:lnSpc>
              <a:spcBef>
                <a:spcPct val="0"/>
              </a:spcBef>
              <a:buClr>
                <a:schemeClr val="tx2"/>
              </a:buClr>
              <a:buFont typeface="Wingdings" panose="05000000000000000000" pitchFamily="2" charset="2"/>
              <a:buChar char="n"/>
            </a:pPr>
            <a:r>
              <a:rPr lang="zh-CN" altLang="en-US" sz="1900" b="1" dirty="0">
                <a:latin typeface="微软雅黑" panose="020B0503020204020204" charset="-122"/>
                <a:ea typeface="微软雅黑" panose="020B0503020204020204" charset="-122"/>
              </a:rPr>
              <a:t>国家心血管疾病临床医学研究中心</a:t>
            </a:r>
          </a:p>
          <a:p>
            <a:pPr eaLnBrk="1" hangingPunct="1">
              <a:lnSpc>
                <a:spcPct val="140000"/>
              </a:lnSpc>
              <a:spcBef>
                <a:spcPct val="0"/>
              </a:spcBef>
              <a:buClr>
                <a:schemeClr val="tx2"/>
              </a:buClr>
              <a:buFont typeface="Wingdings" panose="05000000000000000000" pitchFamily="2" charset="2"/>
              <a:buChar char="n"/>
            </a:pPr>
            <a:r>
              <a:rPr lang="zh-CN" altLang="en-US" sz="1900" b="1" dirty="0">
                <a:latin typeface="微软雅黑" panose="020B0503020204020204" charset="-122"/>
                <a:ea typeface="微软雅黑" panose="020B0503020204020204" charset="-122"/>
              </a:rPr>
              <a:t>北京生物银行：国内最大的心血管共病生物样本库</a:t>
            </a:r>
            <a:endParaRPr lang="en-US" altLang="zh-CN" sz="1900" b="1" dirty="0">
              <a:latin typeface="微软雅黑" panose="020B0503020204020204" charset="-122"/>
              <a:ea typeface="微软雅黑" panose="020B0503020204020204" charset="-122"/>
            </a:endParaRP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科技部创新团队</a:t>
            </a: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科技部国际合作基地</a:t>
            </a: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科技部创新人才培养示范基地</a:t>
            </a: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教育部心血管重塑相关疾病重点实验室</a:t>
            </a:r>
            <a:endParaRPr lang="en-US" altLang="zh-CN" sz="1900" dirty="0">
              <a:latin typeface="微软雅黑" panose="020B0503020204020204" charset="-122"/>
              <a:ea typeface="微软雅黑" panose="020B0503020204020204" charset="-122"/>
            </a:endParaRP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教育部心血管诊疗技术与器械工程技术研究中心</a:t>
            </a:r>
            <a:endParaRPr lang="en-US" altLang="zh-CN" sz="1900" dirty="0">
              <a:latin typeface="微软雅黑" panose="020B0503020204020204" charset="-122"/>
              <a:ea typeface="微软雅黑" panose="020B0503020204020204" charset="-122"/>
            </a:endParaRPr>
          </a:p>
          <a:p>
            <a:pPr eaLnBrk="1" hangingPunct="1">
              <a:lnSpc>
                <a:spcPct val="140000"/>
              </a:lnSpc>
              <a:spcBef>
                <a:spcPct val="0"/>
              </a:spcBef>
              <a:buClr>
                <a:schemeClr val="tx2"/>
              </a:buClr>
              <a:buFont typeface="Wingdings" panose="05000000000000000000" pitchFamily="2" charset="2"/>
              <a:buChar char="n"/>
            </a:pPr>
            <a:r>
              <a:rPr lang="zh-CN" altLang="en-US" sz="1900" dirty="0">
                <a:latin typeface="微软雅黑" panose="020B0503020204020204" charset="-122"/>
                <a:ea typeface="微软雅黑" panose="020B0503020204020204" charset="-122"/>
              </a:rPr>
              <a:t>心血管疾病精准医学北京实验室</a:t>
            </a:r>
            <a:endParaRPr lang="en-US" altLang="zh-CN" sz="1900" dirty="0">
              <a:latin typeface="微软雅黑" panose="020B0503020204020204" charset="-122"/>
              <a:ea typeface="微软雅黑" panose="020B0503020204020204" charset="-122"/>
            </a:endParaRPr>
          </a:p>
        </p:txBody>
      </p:sp>
      <p:pic>
        <p:nvPicPr>
          <p:cNvPr id="3" name="图片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9176" y="4771490"/>
            <a:ext cx="1870781" cy="127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9" cstate="print">
            <a:extLst>
              <a:ext uri="{28A0092B-C50C-407E-A947-70E740481C1C}">
                <a14:useLocalDpi xmlns:a14="http://schemas.microsoft.com/office/drawing/2010/main" val="0"/>
              </a:ext>
            </a:extLst>
          </a:blip>
          <a:srcRect l="1135" t="2769" r="4749" b="4720"/>
          <a:stretch>
            <a:fillRect/>
          </a:stretch>
        </p:blipFill>
        <p:spPr bwMode="auto">
          <a:xfrm>
            <a:off x="10075200" y="4766362"/>
            <a:ext cx="1928477" cy="129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3340" y="4766362"/>
            <a:ext cx="1928477" cy="128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灯片编号占位符 6"/>
          <p:cNvSpPr>
            <a:spLocks noGrp="1"/>
          </p:cNvSpPr>
          <p:nvPr>
            <p:ph type="sldNum" sz="quarter" idx="12"/>
          </p:nvPr>
        </p:nvSpPr>
        <p:spPr>
          <a:xfrm>
            <a:off x="11500485" y="6407785"/>
            <a:ext cx="424815" cy="365125"/>
          </a:xfrm>
        </p:spPr>
        <p:txBody>
          <a:bodyPr/>
          <a:lstStyle/>
          <a:p>
            <a:fld id="{2F3C19C3-D2C1-4A1B-81E7-E81BA22DE639}" type="slidenum">
              <a:rPr lang="zh-CN" altLang="en-US" sz="1800" b="1" smtClean="0">
                <a:solidFill>
                  <a:srgbClr val="194063"/>
                </a:solidFill>
              </a:rPr>
              <a:t>4</a:t>
            </a:fld>
            <a:endParaRPr lang="zh-CN" altLang="en-US" sz="1800" b="1">
              <a:solidFill>
                <a:srgbClr val="194063"/>
              </a:solidFill>
            </a:endParaRPr>
          </a:p>
        </p:txBody>
      </p:sp>
      <p:pic>
        <p:nvPicPr>
          <p:cNvPr id="8" name="图片 7">
            <a:extLst>
              <a:ext uri="{FF2B5EF4-FFF2-40B4-BE49-F238E27FC236}">
                <a16:creationId xmlns:a16="http://schemas.microsoft.com/office/drawing/2014/main" id="{72F553A7-8703-123E-27F6-ED6615229E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5200" y="125035"/>
            <a:ext cx="778561" cy="7328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7"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48878" name="文本框 4"/>
          <p:cNvSpPr txBox="1">
            <a:spLocks noChangeArrowheads="1"/>
          </p:cNvSpPr>
          <p:nvPr/>
        </p:nvSpPr>
        <p:spPr bwMode="auto">
          <a:xfrm>
            <a:off x="276860" y="364490"/>
            <a:ext cx="7563791" cy="58477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pPr>
            <a:r>
              <a:rPr lang="zh-CN" altLang="en-US" sz="3200" b="1" dirty="0">
                <a:solidFill>
                  <a:srgbClr val="002060"/>
                </a:solidFill>
                <a:latin typeface="微软雅黑" panose="020B0503020204020204" charset="-122"/>
                <a:ea typeface="微软雅黑" panose="020B0503020204020204" charset="-122"/>
                <a:cs typeface="+mn-ea"/>
                <a:sym typeface="+mn-lt"/>
              </a:rPr>
              <a:t>主要研究者承担课题</a:t>
            </a:r>
            <a:endParaRPr kumimoji="0" lang="zh-CN" sz="3200" b="1" i="0" u="none" strike="noStrike" kern="1200" cap="none" spc="0" normalizeH="0" baseline="0" noProof="0" dirty="0">
              <a:ln>
                <a:noFill/>
              </a:ln>
              <a:solidFill>
                <a:srgbClr val="002060"/>
              </a:solidFill>
              <a:effectLst/>
              <a:highlight>
                <a:srgbClr val="FFFF00"/>
              </a:highlight>
              <a:uLnTx/>
              <a:uFillTx/>
              <a:latin typeface="微软雅黑" panose="020B0503020204020204" charset="-122"/>
              <a:ea typeface="微软雅黑" panose="020B0503020204020204" charset="-122"/>
              <a:cs typeface="+mn-ea"/>
              <a:sym typeface="+mn-lt"/>
            </a:endParaRPr>
          </a:p>
        </p:txBody>
      </p:sp>
      <p:cxnSp>
        <p:nvCxnSpPr>
          <p:cNvPr id="3145805" name="直接连接符 95"/>
          <p:cNvCxnSpPr/>
          <p:nvPr/>
        </p:nvCxnSpPr>
        <p:spPr>
          <a:xfrm>
            <a:off x="-1905"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097177" name="图片 96"/>
          <p:cNvPicPr>
            <a:picLocks noChangeAspect="1"/>
          </p:cNvPicPr>
          <p:nvPr/>
        </p:nvPicPr>
        <p:blipFill>
          <a:blip r:embed="rId3" cstate="print">
            <a:duotone>
              <a:prstClr val="black"/>
              <a:schemeClr val="accent5">
                <a:tint val="45000"/>
                <a:satMod val="400000"/>
              </a:schemeClr>
            </a:duotone>
          </a:blip>
          <a:stretch>
            <a:fillRect/>
          </a:stretch>
        </p:blipFill>
        <p:spPr>
          <a:xfrm>
            <a:off x="10926415" y="125036"/>
            <a:ext cx="989017" cy="732849"/>
          </a:xfrm>
          <a:prstGeom prst="rect">
            <a:avLst/>
          </a:prstGeom>
        </p:spPr>
      </p:pic>
      <p:sp>
        <p:nvSpPr>
          <p:cNvPr id="3" name="灯片编号占位符 6"/>
          <p:cNvSpPr txBox="1"/>
          <p:nvPr/>
        </p:nvSpPr>
        <p:spPr>
          <a:xfrm>
            <a:off x="11500485" y="6407785"/>
            <a:ext cx="42481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3C19C3-D2C1-4A1B-81E7-E81BA22DE639}" type="slidenum">
              <a:rPr lang="zh-CN" altLang="en-US" sz="1800" b="1" smtClean="0">
                <a:solidFill>
                  <a:srgbClr val="194063"/>
                </a:solidFill>
              </a:rPr>
              <a:t>5</a:t>
            </a:fld>
            <a:endParaRPr lang="zh-CN" altLang="en-US" sz="1800" b="1">
              <a:solidFill>
                <a:srgbClr val="194063"/>
              </a:solidFill>
            </a:endParaRPr>
          </a:p>
        </p:txBody>
      </p:sp>
      <p:pic>
        <p:nvPicPr>
          <p:cNvPr id="4" name="图片 3">
            <a:extLst>
              <a:ext uri="{FF2B5EF4-FFF2-40B4-BE49-F238E27FC236}">
                <a16:creationId xmlns:a16="http://schemas.microsoft.com/office/drawing/2014/main" id="{EE4B6875-13FA-9255-66E4-F12053B89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
        <p:nvSpPr>
          <p:cNvPr id="6" name="内容占位符 5">
            <a:extLst>
              <a:ext uri="{FF2B5EF4-FFF2-40B4-BE49-F238E27FC236}">
                <a16:creationId xmlns:a16="http://schemas.microsoft.com/office/drawing/2014/main" id="{A2557459-4C31-9240-B085-2B54E3EAB90A}"/>
              </a:ext>
            </a:extLst>
          </p:cNvPr>
          <p:cNvSpPr>
            <a:spLocks noGrp="1"/>
          </p:cNvSpPr>
          <p:nvPr>
            <p:ph idx="1"/>
          </p:nvPr>
        </p:nvSpPr>
        <p:spPr>
          <a:xfrm>
            <a:off x="709683" y="1132768"/>
            <a:ext cx="10534934" cy="5640142"/>
          </a:xfrm>
        </p:spPr>
        <p:txBody>
          <a:bodyPr>
            <a:normAutofit/>
          </a:bodyPr>
          <a:lstStyle/>
          <a:p>
            <a:pPr marL="0" indent="0">
              <a:buNone/>
            </a:pPr>
            <a:r>
              <a:rPr lang="zh-CN" altLang="en-US" sz="1600" b="1" dirty="0">
                <a:latin typeface="Microsoft YaHei" panose="020B0503020204020204" pitchFamily="34" charset="-122"/>
                <a:ea typeface="Microsoft YaHei" panose="020B0503020204020204" pitchFamily="34" charset="-122"/>
              </a:rPr>
              <a:t>药物相关临床试验</a:t>
            </a:r>
            <a:endParaRPr lang="en-US" altLang="zh-CN" sz="1600" b="1"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在因急性心力衰竭（新发性或失代偿性慢性</a:t>
            </a:r>
            <a:r>
              <a:rPr lang="en-US" altLang="zh-CN" sz="1600" dirty="0">
                <a:latin typeface="Microsoft YaHei" panose="020B0503020204020204" pitchFamily="34" charset="-122"/>
                <a:ea typeface="Microsoft YaHei" panose="020B0503020204020204" pitchFamily="34" charset="-122"/>
              </a:rPr>
              <a:t>HF</a:t>
            </a:r>
            <a:r>
              <a:rPr lang="zh-CN" altLang="en-US" sz="1600" dirty="0">
                <a:latin typeface="Microsoft YaHei" panose="020B0503020204020204" pitchFamily="34" charset="-122"/>
                <a:ea typeface="Microsoft YaHei" panose="020B0503020204020204" pitchFamily="34" charset="-122"/>
              </a:rPr>
              <a:t>）住院且已稳定的患者中进行的一项多中心、随机、双盲、</a:t>
            </a:r>
            <a:r>
              <a:rPr lang="en-US" altLang="zh-CN" sz="1600" dirty="0">
                <a:latin typeface="Microsoft YaHei" panose="020B0503020204020204" pitchFamily="34" charset="-122"/>
                <a:ea typeface="Microsoft YaHei" panose="020B0503020204020204" pitchFamily="34" charset="-122"/>
              </a:rPr>
              <a:t>90</a:t>
            </a:r>
            <a:r>
              <a:rPr lang="zh-CN" altLang="en-US" sz="1600" dirty="0">
                <a:latin typeface="Microsoft YaHei" panose="020B0503020204020204" pitchFamily="34" charset="-122"/>
                <a:ea typeface="Microsoft YaHei" panose="020B0503020204020204" pitchFamily="34" charset="-122"/>
              </a:rPr>
              <a:t>天优效性试验，评价恩格列净</a:t>
            </a:r>
            <a:r>
              <a:rPr lang="en-US" altLang="zh-CN" sz="1600" dirty="0">
                <a:latin typeface="Microsoft YaHei" panose="020B0503020204020204" pitchFamily="34" charset="-122"/>
                <a:ea typeface="Microsoft YaHei" panose="020B0503020204020204" pitchFamily="34" charset="-122"/>
              </a:rPr>
              <a:t>10mgQd</a:t>
            </a:r>
            <a:r>
              <a:rPr lang="zh-CN" altLang="en-US" sz="1600" dirty="0">
                <a:latin typeface="Microsoft YaHei" panose="020B0503020204020204" pitchFamily="34" charset="-122"/>
                <a:ea typeface="Microsoft YaHei" panose="020B0503020204020204" pitchFamily="34" charset="-122"/>
              </a:rPr>
              <a:t>与安慰剂相比对临床获益、安全性和耐受性的影响（</a:t>
            </a:r>
            <a:r>
              <a:rPr lang="en-US" altLang="zh-CN" sz="1600" dirty="0">
                <a:latin typeface="Microsoft YaHei" panose="020B0503020204020204" pitchFamily="34" charset="-122"/>
                <a:ea typeface="Microsoft YaHei" panose="020B0503020204020204" pitchFamily="34" charset="-122"/>
              </a:rPr>
              <a:t>EMPULSE</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在既往未曾发生心肌梗死或卒中的心血管高风险患者中评价依洛尤单抗对主要心血管事件的影响的双盲、随机、安慰剂对照、多中心研究（</a:t>
            </a:r>
            <a:r>
              <a:rPr lang="en-US" altLang="zh-CN" sz="1600" dirty="0">
                <a:latin typeface="Microsoft YaHei" panose="020B0503020204020204" pitchFamily="34" charset="-122"/>
                <a:ea typeface="Microsoft YaHei" panose="020B0503020204020204" pitchFamily="34" charset="-122"/>
              </a:rPr>
              <a:t>VESALIUS-CV</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在伴有左心室流出道梗阻的症状性肥厚型心肌病成年受试者中评价</a:t>
            </a:r>
            <a:r>
              <a:rPr lang="en-US" altLang="zh-CN" sz="1600" dirty="0" err="1">
                <a:latin typeface="Microsoft YaHei" panose="020B0503020204020204" pitchFamily="34" charset="-122"/>
                <a:ea typeface="Microsoft YaHei" panose="020B0503020204020204" pitchFamily="34" charset="-122"/>
              </a:rPr>
              <a:t>Aficamten</a:t>
            </a:r>
            <a:r>
              <a:rPr lang="zh-CN" altLang="en-US" sz="1600" dirty="0">
                <a:latin typeface="Microsoft YaHei" panose="020B0503020204020204" pitchFamily="34" charset="-122"/>
                <a:ea typeface="Microsoft YaHei" panose="020B0503020204020204" pitchFamily="34" charset="-122"/>
              </a:rPr>
              <a:t>的有效性和安全性的多中心、随机、双盲、安慰剂对照试验（</a:t>
            </a:r>
            <a:r>
              <a:rPr lang="en-US" altLang="zh-CN" sz="1600" dirty="0">
                <a:latin typeface="Microsoft YaHei" panose="020B0503020204020204" pitchFamily="34" charset="-122"/>
                <a:ea typeface="Microsoft YaHei" panose="020B0503020204020204" pitchFamily="34" charset="-122"/>
              </a:rPr>
              <a:t>SEQUOIA-HCM</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在房颤患者中评价口服</a:t>
            </a:r>
            <a:r>
              <a:rPr lang="en-US" altLang="zh-CN" sz="1600" dirty="0">
                <a:latin typeface="Microsoft YaHei" panose="020B0503020204020204" pitchFamily="34" charset="-122"/>
                <a:ea typeface="Microsoft YaHei" panose="020B0503020204020204" pitchFamily="34" charset="-122"/>
              </a:rPr>
              <a:t>FXIa</a:t>
            </a:r>
            <a:r>
              <a:rPr lang="zh-CN" altLang="en-US" sz="1600" dirty="0">
                <a:latin typeface="Microsoft YaHei" panose="020B0503020204020204" pitchFamily="34" charset="-122"/>
                <a:ea typeface="Microsoft YaHei" panose="020B0503020204020204" pitchFamily="34" charset="-122"/>
              </a:rPr>
              <a:t>抑制剂用于预防卒中或全身性栓塞的多中心、随机、活性药物对照、双盲、双模拟、平行组研究（</a:t>
            </a:r>
            <a:r>
              <a:rPr lang="en-US" altLang="zh-CN" sz="1600" dirty="0">
                <a:latin typeface="Microsoft YaHei" panose="020B0503020204020204" pitchFamily="34" charset="-122"/>
                <a:ea typeface="Microsoft YaHei" panose="020B0503020204020204" pitchFamily="34" charset="-122"/>
              </a:rPr>
              <a:t>OCEANIC-AF</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国际多中心、随机、双盲、平行组、安慰剂对照研究，旨在</a:t>
            </a:r>
            <a:r>
              <a:rPr lang="en-US" altLang="zh-CN" sz="1600" dirty="0">
                <a:latin typeface="Microsoft YaHei" panose="020B0503020204020204" pitchFamily="34" charset="-122"/>
                <a:ea typeface="Microsoft YaHei" panose="020B0503020204020204" pitchFamily="34" charset="-122"/>
              </a:rPr>
              <a:t>NYHA</a:t>
            </a:r>
            <a:r>
              <a:rPr lang="zh-CN" altLang="en-US" sz="1600" dirty="0">
                <a:latin typeface="Microsoft YaHei" panose="020B0503020204020204" pitchFamily="34" charset="-122"/>
                <a:ea typeface="Microsoft YaHei" panose="020B0503020204020204" pitchFamily="34" charset="-122"/>
              </a:rPr>
              <a:t> </a:t>
            </a:r>
            <a:r>
              <a:rPr lang="en-US" altLang="zh-CN" sz="1600" dirty="0">
                <a:latin typeface="Microsoft YaHei" panose="020B0503020204020204" pitchFamily="34" charset="-122"/>
                <a:ea typeface="Microsoft YaHei" panose="020B0503020204020204" pitchFamily="34" charset="-122"/>
              </a:rPr>
              <a:t>II-IV</a:t>
            </a:r>
            <a:r>
              <a:rPr lang="zh-CN" altLang="en-US" sz="1600" dirty="0">
                <a:latin typeface="Microsoft YaHei" panose="020B0503020204020204" pitchFamily="34" charset="-122"/>
                <a:ea typeface="Microsoft YaHei" panose="020B0503020204020204" pitchFamily="34" charset="-122"/>
              </a:rPr>
              <a:t>级，且</a:t>
            </a:r>
            <a:r>
              <a:rPr lang="en-US" altLang="zh-CN" sz="1600" dirty="0">
                <a:latin typeface="Microsoft YaHei" panose="020B0503020204020204" pitchFamily="34" charset="-122"/>
                <a:ea typeface="Microsoft YaHei" panose="020B0503020204020204" pitchFamily="34" charset="-122"/>
              </a:rPr>
              <a:t>LVEF≥40%</a:t>
            </a:r>
            <a:r>
              <a:rPr lang="zh-CN" altLang="en-US" sz="1600" dirty="0">
                <a:latin typeface="Microsoft YaHei" panose="020B0503020204020204" pitchFamily="34" charset="-122"/>
                <a:ea typeface="Microsoft YaHei" panose="020B0503020204020204" pitchFamily="34" charset="-122"/>
              </a:rPr>
              <a:t>的心力衰竭受试者中评估非奈利酮对发病率和死亡率的有效性和安全性（</a:t>
            </a:r>
            <a:r>
              <a:rPr lang="en-US" altLang="zh-CN" sz="1600" dirty="0">
                <a:latin typeface="Microsoft YaHei" panose="020B0503020204020204" pitchFamily="34" charset="-122"/>
                <a:ea typeface="Microsoft YaHei" panose="020B0503020204020204" pitchFamily="34" charset="-122"/>
              </a:rPr>
              <a:t>FINEARTS</a:t>
            </a:r>
            <a:r>
              <a:rPr lang="zh-CN" altLang="en-US" sz="1600" dirty="0">
                <a:latin typeface="Microsoft YaHei" panose="020B0503020204020204" pitchFamily="34" charset="-122"/>
                <a:ea typeface="Microsoft YaHei" panose="020B0503020204020204" pitchFamily="34" charset="-122"/>
              </a:rPr>
              <a:t>）</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常规临床应用艾多沙班治疗非瓣膜心房颤动患者的真实世界研究</a:t>
            </a:r>
            <a:endParaRPr lang="en-US" altLang="zh-CN" sz="1600" dirty="0">
              <a:latin typeface="Microsoft YaHei" panose="020B0503020204020204" pitchFamily="34" charset="-122"/>
              <a:ea typeface="Microsoft YaHei" panose="020B0503020204020204" pitchFamily="34" charset="-122"/>
            </a:endParaRPr>
          </a:p>
          <a:p>
            <a:pPr marL="0" indent="0">
              <a:buNone/>
            </a:pPr>
            <a:r>
              <a:rPr lang="zh-CN" altLang="en-US" sz="1600" b="1" dirty="0">
                <a:latin typeface="Microsoft YaHei" panose="020B0503020204020204" pitchFamily="34" charset="-122"/>
                <a:ea typeface="Microsoft YaHei" panose="020B0503020204020204" pitchFamily="34" charset="-122"/>
              </a:rPr>
              <a:t>器械相关临床试验</a:t>
            </a:r>
            <a:endParaRPr lang="en-US" altLang="zh-CN" sz="1600" b="1"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评价冷冻消融仪、球囊型冷冻消融导管、一次性使用心内标测电极导管、可调控型导管鞘配合使用治疗阵发性房颤的安全性和有效性的前瞻性、多中心、单组目标值临床试验</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心脏电生理介入器械控制系统用于辅助房颤导管消融术的近期有效性及安全性临床试验</a:t>
            </a:r>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心脏电生理三维标测系统、固定直径环标测导管以及压力灌注射频消融导管配合使用治疗阵发性房颤的安全性和有效性的前瞻性、多中心、随机对照、非劣效性临床试验</a:t>
            </a:r>
          </a:p>
          <a:p>
            <a:endParaRPr lang="en-US" altLang="zh-CN" sz="1600" b="1" dirty="0">
              <a:solidFill>
                <a:schemeClr val="accent1">
                  <a:lumMod val="75000"/>
                </a:schemeClr>
              </a:solidFill>
              <a:latin typeface="+mn-ea"/>
            </a:endParaRPr>
          </a:p>
          <a:p>
            <a:endParaRPr lang="zh-CN" alt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0" name="矩形 122"/>
          <p:cNvSpPr/>
          <p:nvPr/>
        </p:nvSpPr>
        <p:spPr>
          <a:xfrm>
            <a:off x="0" y="412750"/>
            <a:ext cx="182563" cy="508000"/>
          </a:xfrm>
          <a:prstGeom prst="rect">
            <a:avLst/>
          </a:prstGeom>
          <a:solidFill>
            <a:srgbClr val="7CA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p:txBody>
      </p:sp>
      <p:pic>
        <p:nvPicPr>
          <p:cNvPr id="2097179" name="图片 96"/>
          <p:cNvPicPr>
            <a:picLocks noChangeAspect="1"/>
          </p:cNvPicPr>
          <p:nvPr/>
        </p:nvPicPr>
        <p:blipFill>
          <a:blip r:embed="rId15" cstate="print">
            <a:duotone>
              <a:prstClr val="black"/>
              <a:schemeClr val="accent5">
                <a:tint val="45000"/>
                <a:satMod val="400000"/>
              </a:schemeClr>
            </a:duotone>
          </a:blip>
          <a:stretch>
            <a:fillRect/>
          </a:stretch>
        </p:blipFill>
        <p:spPr>
          <a:xfrm>
            <a:off x="10836880" y="187901"/>
            <a:ext cx="989017" cy="732849"/>
          </a:xfrm>
          <a:prstGeom prst="rect">
            <a:avLst/>
          </a:prstGeom>
        </p:spPr>
      </p:pic>
      <p:cxnSp>
        <p:nvCxnSpPr>
          <p:cNvPr id="3" name="直接连接符 95"/>
          <p:cNvCxnSpPr/>
          <p:nvPr/>
        </p:nvCxnSpPr>
        <p:spPr>
          <a:xfrm>
            <a:off x="264160" y="970915"/>
            <a:ext cx="7821930" cy="0"/>
          </a:xfrm>
          <a:prstGeom prst="line">
            <a:avLst/>
          </a:prstGeom>
          <a:ln w="41275" cmpd="sng">
            <a:gradFill>
              <a:gsLst>
                <a:gs pos="0">
                  <a:schemeClr val="accent1">
                    <a:lumMod val="40000"/>
                    <a:lumOff val="60000"/>
                  </a:schemeClr>
                </a:gs>
                <a:gs pos="74000">
                  <a:schemeClr val="accent1">
                    <a:lumMod val="45000"/>
                    <a:lumOff val="55000"/>
                  </a:schemeClr>
                </a:gs>
                <a:gs pos="83000">
                  <a:schemeClr val="accent1">
                    <a:lumMod val="60000"/>
                    <a:lumOff val="40000"/>
                  </a:schemeClr>
                </a:gs>
                <a:gs pos="100000">
                  <a:schemeClr val="accent1">
                    <a:lumMod val="40000"/>
                    <a:lumOff val="6000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custDataLst>
              <p:tags r:id="rId1"/>
            </p:custDataLst>
          </p:nvPr>
        </p:nvPicPr>
        <p:blipFill rotWithShape="1">
          <a:blip r:embed="rId16"/>
          <a:srcRect t="4651"/>
          <a:stretch/>
        </p:blipFill>
        <p:spPr>
          <a:xfrm>
            <a:off x="3729037" y="1290722"/>
            <a:ext cx="1466215" cy="1832763"/>
          </a:xfrm>
          <a:prstGeom prst="rect">
            <a:avLst/>
          </a:prstGeom>
          <a:noFill/>
          <a:ln w="9525">
            <a:solidFill>
              <a:schemeClr val="tx1"/>
            </a:solidFill>
          </a:ln>
        </p:spPr>
      </p:pic>
      <p:sp>
        <p:nvSpPr>
          <p:cNvPr id="4" name="文本框 3"/>
          <p:cNvSpPr txBox="1"/>
          <p:nvPr>
            <p:custDataLst>
              <p:tags r:id="rId2"/>
            </p:custDataLst>
          </p:nvPr>
        </p:nvSpPr>
        <p:spPr>
          <a:xfrm>
            <a:off x="4016181" y="3243419"/>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马长生</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30" name="文本框 29"/>
          <p:cNvSpPr txBox="1"/>
          <p:nvPr>
            <p:custDataLst>
              <p:tags r:id="rId3"/>
            </p:custDataLst>
          </p:nvPr>
        </p:nvSpPr>
        <p:spPr>
          <a:xfrm>
            <a:off x="2783809" y="6022189"/>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桑才华</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5" name="灯片编号占位符 6"/>
          <p:cNvSpPr>
            <a:spLocks noGrp="1"/>
          </p:cNvSpPr>
          <p:nvPr>
            <p:ph type="sldNum" sz="quarter" idx="12"/>
          </p:nvPr>
        </p:nvSpPr>
        <p:spPr>
          <a:xfrm>
            <a:off x="11401082" y="6391521"/>
            <a:ext cx="424815" cy="365125"/>
          </a:xfrm>
        </p:spPr>
        <p:txBody>
          <a:bodyPr/>
          <a:lstStyle/>
          <a:p>
            <a:fld id="{2F3C19C3-D2C1-4A1B-81E7-E81BA22DE639}" type="slidenum">
              <a:rPr lang="zh-CN" altLang="en-US" sz="1800" b="1" smtClean="0">
                <a:solidFill>
                  <a:srgbClr val="194063"/>
                </a:solidFill>
              </a:rPr>
              <a:t>6</a:t>
            </a:fld>
            <a:endParaRPr lang="zh-CN" altLang="en-US" sz="1800" b="1">
              <a:solidFill>
                <a:srgbClr val="194063"/>
              </a:solidFill>
            </a:endParaRPr>
          </a:p>
        </p:txBody>
      </p:sp>
      <p:pic>
        <p:nvPicPr>
          <p:cNvPr id="40" name="图片 39"/>
          <p:cNvPicPr>
            <a:picLocks noChangeAspect="1"/>
          </p:cNvPicPr>
          <p:nvPr/>
        </p:nvPicPr>
        <p:blipFill rotWithShape="1">
          <a:blip r:embed="rId17">
            <a:extLst>
              <a:ext uri="{28A0092B-C50C-407E-A947-70E740481C1C}">
                <a14:useLocalDpi xmlns:a14="http://schemas.microsoft.com/office/drawing/2010/main" val="0"/>
              </a:ext>
            </a:extLst>
          </a:blip>
          <a:srcRect l="20930" t="-1" r="21439" b="50695"/>
          <a:stretch>
            <a:fillRect/>
          </a:stretch>
        </p:blipFill>
        <p:spPr>
          <a:xfrm>
            <a:off x="2506234" y="3920802"/>
            <a:ext cx="1432315" cy="1852469"/>
          </a:xfrm>
          <a:prstGeom prst="rect">
            <a:avLst/>
          </a:prstGeom>
        </p:spPr>
      </p:pic>
      <p:sp>
        <p:nvSpPr>
          <p:cNvPr id="11" name="文本框 4"/>
          <p:cNvSpPr txBox="1">
            <a:spLocks noChangeArrowheads="1"/>
          </p:cNvSpPr>
          <p:nvPr>
            <p:custDataLst>
              <p:tags r:id="rId4"/>
            </p:custDataLst>
          </p:nvPr>
        </p:nvSpPr>
        <p:spPr bwMode="auto">
          <a:xfrm>
            <a:off x="307340" y="262890"/>
            <a:ext cx="9654540" cy="583565"/>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mn-ea"/>
              </a:rPr>
              <a:t>科室</a:t>
            </a:r>
            <a:r>
              <a:rPr lang="zh-CN" altLang="en-US" sz="3200" b="1" dirty="0">
                <a:solidFill>
                  <a:srgbClr val="002060"/>
                </a:solidFill>
                <a:latin typeface="微软雅黑" panose="020B0503020204020204" charset="-122"/>
                <a:ea typeface="微软雅黑" panose="020B0503020204020204" charset="-122"/>
                <a:cs typeface="+mn-ea"/>
              </a:rPr>
              <a:t>人才队伍</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endParaRPr>
          </a:p>
        </p:txBody>
      </p:sp>
      <p:sp>
        <p:nvSpPr>
          <p:cNvPr id="13" name="文本框 12"/>
          <p:cNvSpPr txBox="1"/>
          <p:nvPr>
            <p:custDataLst>
              <p:tags r:id="rId5"/>
            </p:custDataLst>
          </p:nvPr>
        </p:nvSpPr>
        <p:spPr>
          <a:xfrm>
            <a:off x="518160" y="1977390"/>
            <a:ext cx="1536065" cy="583565"/>
          </a:xfrm>
          <a:prstGeom prst="rect">
            <a:avLst/>
          </a:prstGeom>
          <a:noFill/>
        </p:spPr>
        <p:txBody>
          <a:bodyPr wrap="square" rtlCol="0">
            <a:spAutoFit/>
          </a:bodyPr>
          <a:lstStyle/>
          <a:p>
            <a:r>
              <a:rPr lang="zh-CN" altLang="en-US" sz="3200" b="1" noProof="0" dirty="0">
                <a:solidFill>
                  <a:prstClr val="black"/>
                </a:solidFill>
                <a:latin typeface="微软雅黑" panose="020B0503020204020204" charset="-122"/>
                <a:ea typeface="微软雅黑" panose="020B0503020204020204" charset="-122"/>
              </a:rPr>
              <a:t>博导</a:t>
            </a:r>
          </a:p>
        </p:txBody>
      </p:sp>
      <p:sp>
        <p:nvSpPr>
          <p:cNvPr id="25" name="文本框 24"/>
          <p:cNvSpPr txBox="1"/>
          <p:nvPr>
            <p:custDataLst>
              <p:tags r:id="rId6"/>
            </p:custDataLst>
          </p:nvPr>
        </p:nvSpPr>
        <p:spPr>
          <a:xfrm>
            <a:off x="518160" y="4653280"/>
            <a:ext cx="1536065" cy="583565"/>
          </a:xfrm>
          <a:prstGeom prst="rect">
            <a:avLst/>
          </a:prstGeom>
          <a:noFill/>
        </p:spPr>
        <p:txBody>
          <a:bodyPr wrap="square" rtlCol="0">
            <a:spAutoFit/>
          </a:bodyPr>
          <a:lstStyle/>
          <a:p>
            <a:r>
              <a:rPr lang="zh-CN" altLang="en-US" sz="3200" b="1" noProof="0" dirty="0">
                <a:solidFill>
                  <a:prstClr val="black"/>
                </a:solidFill>
                <a:latin typeface="微软雅黑" panose="020B0503020204020204" charset="-122"/>
                <a:ea typeface="微软雅黑" panose="020B0503020204020204" charset="-122"/>
              </a:rPr>
              <a:t>硕导</a:t>
            </a:r>
          </a:p>
        </p:txBody>
      </p:sp>
      <p:sp>
        <p:nvSpPr>
          <p:cNvPr id="26" name="文本框 25"/>
          <p:cNvSpPr txBox="1"/>
          <p:nvPr>
            <p:custDataLst>
              <p:tags r:id="rId7"/>
            </p:custDataLst>
          </p:nvPr>
        </p:nvSpPr>
        <p:spPr>
          <a:xfrm>
            <a:off x="8303904" y="3243419"/>
            <a:ext cx="640080" cy="36830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刘念</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28" name="文本框 27"/>
          <p:cNvSpPr txBox="1"/>
          <p:nvPr>
            <p:custDataLst>
              <p:tags r:id="rId8"/>
            </p:custDataLst>
          </p:nvPr>
        </p:nvSpPr>
        <p:spPr>
          <a:xfrm>
            <a:off x="5183393" y="6044998"/>
            <a:ext cx="868680" cy="36830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李松南</a:t>
            </a:r>
            <a:endParaRPr kumimoji="0" lang="zh-CN" altLang="en-US" b="0" i="0" kern="1200" cap="none" spc="0" normalizeH="0" baseline="0" noProof="0" dirty="0">
              <a:latin typeface="微软雅黑" panose="020B0503020204020204" charset="-122"/>
              <a:ea typeface="微软雅黑" panose="020B0503020204020204" charset="-122"/>
            </a:endParaRPr>
          </a:p>
        </p:txBody>
      </p:sp>
      <p:sp>
        <p:nvSpPr>
          <p:cNvPr id="29" name="文本框 28"/>
          <p:cNvSpPr txBox="1"/>
          <p:nvPr>
            <p:custDataLst>
              <p:tags r:id="rId9"/>
            </p:custDataLst>
          </p:nvPr>
        </p:nvSpPr>
        <p:spPr>
          <a:xfrm>
            <a:off x="7519773" y="6044998"/>
            <a:ext cx="868680" cy="368300"/>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阮燕菲</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1073743874" name="图片 1"/>
          <p:cNvPicPr>
            <a:picLocks noChangeAspect="1"/>
          </p:cNvPicPr>
          <p:nvPr>
            <p:custDataLst>
              <p:tags r:id="rId10"/>
            </p:custDataLst>
          </p:nvPr>
        </p:nvPicPr>
        <p:blipFill>
          <a:blip r:embed="rId18"/>
          <a:srcRect l="20728" r="21570" b="10878"/>
          <a:stretch>
            <a:fillRect/>
          </a:stretch>
        </p:blipFill>
        <p:spPr>
          <a:xfrm>
            <a:off x="4911613" y="3911050"/>
            <a:ext cx="1412240" cy="1939925"/>
          </a:xfrm>
          <a:prstGeom prst="rect">
            <a:avLst/>
          </a:prstGeom>
          <a:noFill/>
          <a:ln w="9525">
            <a:noFill/>
          </a:ln>
        </p:spPr>
      </p:pic>
      <p:sp>
        <p:nvSpPr>
          <p:cNvPr id="8" name="文本框 7">
            <a:extLst>
              <a:ext uri="{FF2B5EF4-FFF2-40B4-BE49-F238E27FC236}">
                <a16:creationId xmlns:a16="http://schemas.microsoft.com/office/drawing/2014/main" id="{B67B595E-F216-B129-36F7-90431520133F}"/>
              </a:ext>
            </a:extLst>
          </p:cNvPr>
          <p:cNvSpPr txBox="1"/>
          <p:nvPr>
            <p:custDataLst>
              <p:tags r:id="rId11"/>
            </p:custDataLst>
          </p:nvPr>
        </p:nvSpPr>
        <p:spPr>
          <a:xfrm>
            <a:off x="9712934" y="6022189"/>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郭雪原</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9" name="图片 8">
            <a:extLst>
              <a:ext uri="{FF2B5EF4-FFF2-40B4-BE49-F238E27FC236}">
                <a16:creationId xmlns:a16="http://schemas.microsoft.com/office/drawing/2014/main" id="{8EE33400-5068-5161-5FE1-4B725E8E7B5B}"/>
              </a:ext>
            </a:extLst>
          </p:cNvPr>
          <p:cNvPicPr>
            <a:picLocks noChangeAspect="1"/>
          </p:cNvPicPr>
          <p:nvPr/>
        </p:nvPicPr>
        <p:blipFill>
          <a:blip r:embed="rId19"/>
          <a:stretch>
            <a:fillRect/>
          </a:stretch>
        </p:blipFill>
        <p:spPr>
          <a:xfrm>
            <a:off x="9420328" y="3890799"/>
            <a:ext cx="1412240" cy="1980688"/>
          </a:xfrm>
          <a:prstGeom prst="rect">
            <a:avLst/>
          </a:prstGeom>
        </p:spPr>
      </p:pic>
      <p:pic>
        <p:nvPicPr>
          <p:cNvPr id="12" name="图片 11">
            <a:extLst>
              <a:ext uri="{FF2B5EF4-FFF2-40B4-BE49-F238E27FC236}">
                <a16:creationId xmlns:a16="http://schemas.microsoft.com/office/drawing/2014/main" id="{5DFED4E9-E9FE-D7D9-33A4-6D15F5A64D61}"/>
              </a:ext>
            </a:extLst>
          </p:cNvPr>
          <p:cNvPicPr>
            <a:picLocks noChangeAspect="1"/>
          </p:cNvPicPr>
          <p:nvPr/>
        </p:nvPicPr>
        <p:blipFill rotWithShape="1">
          <a:blip r:embed="rId20"/>
          <a:srcRect l="8752" r="-1"/>
          <a:stretch>
            <a:fillRect/>
          </a:stretch>
        </p:blipFill>
        <p:spPr>
          <a:xfrm>
            <a:off x="7296917" y="3890670"/>
            <a:ext cx="1578346" cy="1980687"/>
          </a:xfrm>
          <a:prstGeom prst="rect">
            <a:avLst/>
          </a:prstGeom>
        </p:spPr>
      </p:pic>
      <p:pic>
        <p:nvPicPr>
          <p:cNvPr id="14" name="图片 13">
            <a:extLst>
              <a:ext uri="{FF2B5EF4-FFF2-40B4-BE49-F238E27FC236}">
                <a16:creationId xmlns:a16="http://schemas.microsoft.com/office/drawing/2014/main" id="{057C965D-017F-04BC-EDA9-F72B5A522FC2}"/>
              </a:ext>
            </a:extLst>
          </p:cNvPr>
          <p:cNvPicPr>
            <a:picLocks noChangeAspect="1"/>
          </p:cNvPicPr>
          <p:nvPr/>
        </p:nvPicPr>
        <p:blipFill rotWithShape="1">
          <a:blip r:embed="rId21"/>
          <a:srcRect l="7837" t="7638" r="4102" b="8612"/>
          <a:stretch>
            <a:fillRect/>
          </a:stretch>
        </p:blipFill>
        <p:spPr>
          <a:xfrm>
            <a:off x="7954113" y="1290722"/>
            <a:ext cx="1466215" cy="1830996"/>
          </a:xfrm>
          <a:prstGeom prst="rect">
            <a:avLst/>
          </a:prstGeom>
        </p:spPr>
      </p:pic>
      <p:sp>
        <p:nvSpPr>
          <p:cNvPr id="19" name="文本框 18">
            <a:extLst>
              <a:ext uri="{FF2B5EF4-FFF2-40B4-BE49-F238E27FC236}">
                <a16:creationId xmlns:a16="http://schemas.microsoft.com/office/drawing/2014/main" id="{2DDF4C13-DB41-2AA0-B752-F67C357997FB}"/>
              </a:ext>
            </a:extLst>
          </p:cNvPr>
          <p:cNvSpPr txBox="1"/>
          <p:nvPr>
            <p:custDataLst>
              <p:tags r:id="rId12"/>
            </p:custDataLst>
          </p:nvPr>
        </p:nvSpPr>
        <p:spPr>
          <a:xfrm flipH="1">
            <a:off x="6235499" y="3243419"/>
            <a:ext cx="1157252" cy="369332"/>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b="1" i="0" kern="1200" cap="none" spc="0" normalizeH="0" baseline="0" noProof="0" dirty="0">
                <a:latin typeface="微软雅黑" panose="020B0503020204020204" charset="-122"/>
                <a:ea typeface="微软雅黑" panose="020B0503020204020204" charset="-122"/>
              </a:rPr>
              <a:t>周宁</a:t>
            </a:r>
            <a:endParaRPr kumimoji="0" lang="zh-CN" altLang="en-US" b="0" i="0" kern="1200" cap="none" spc="0" normalizeH="0" baseline="0" noProof="0" dirty="0">
              <a:latin typeface="微软雅黑" panose="020B0503020204020204" charset="-122"/>
              <a:ea typeface="微软雅黑" panose="020B0503020204020204" charset="-122"/>
            </a:endParaRPr>
          </a:p>
        </p:txBody>
      </p:sp>
      <p:pic>
        <p:nvPicPr>
          <p:cNvPr id="21" name="图片 20">
            <a:extLst>
              <a:ext uri="{FF2B5EF4-FFF2-40B4-BE49-F238E27FC236}">
                <a16:creationId xmlns:a16="http://schemas.microsoft.com/office/drawing/2014/main" id="{F46DAD68-3AE5-DFC6-BBED-CBE1F0014D5B}"/>
              </a:ext>
            </a:extLst>
          </p:cNvPr>
          <p:cNvPicPr>
            <a:picLocks noChangeAspect="1"/>
          </p:cNvPicPr>
          <p:nvPr/>
        </p:nvPicPr>
        <p:blipFill rotWithShape="1">
          <a:blip r:embed="rId22">
            <a:extLst>
              <a:ext uri="{28A0092B-C50C-407E-A947-70E740481C1C}">
                <a14:useLocalDpi xmlns:a14="http://schemas.microsoft.com/office/drawing/2010/main" val="0"/>
              </a:ext>
            </a:extLst>
          </a:blip>
          <a:srcRect l="18194" r="14125" b="37346"/>
          <a:stretch/>
        </p:blipFill>
        <p:spPr>
          <a:xfrm>
            <a:off x="5841575" y="1290722"/>
            <a:ext cx="1466215" cy="1844234"/>
          </a:xfrm>
          <a:prstGeom prst="rect">
            <a:avLst/>
          </a:prstGeom>
        </p:spPr>
      </p:pic>
      <p:pic>
        <p:nvPicPr>
          <p:cNvPr id="10" name="图片 9">
            <a:extLst>
              <a:ext uri="{FF2B5EF4-FFF2-40B4-BE49-F238E27FC236}">
                <a16:creationId xmlns:a16="http://schemas.microsoft.com/office/drawing/2014/main" id="{E079534D-F0F4-5B6F-1CBB-68EFA51E8B6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127227" y="125035"/>
            <a:ext cx="778561" cy="73284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bb64a04f-bfab-40e9-8f32-0bd63fc796a2"/>
  <p:tag name="COMMONDATA" val="eyJjb3VudCI6MTcsImhkaWQiOiJiNzVkYTA1YjczOWI0ZTdlOTU0ZGEyNTA1MGY4NzQ0NSIsInVzZXJDb3VudCI6MTd9"/>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5"/>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08,&quot;width&quot;:263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3461</TotalTime>
  <Words>884</Words>
  <Application>Microsoft Macintosh PowerPoint</Application>
  <PresentationFormat>宽屏</PresentationFormat>
  <Paragraphs>77</Paragraphs>
  <Slides>6</Slides>
  <Notes>3</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6</vt:i4>
      </vt:variant>
    </vt:vector>
  </HeadingPairs>
  <TitlesOfParts>
    <vt:vector size="17" baseType="lpstr">
      <vt:lpstr>微软雅黑</vt:lpstr>
      <vt:lpstr>宋体</vt:lpstr>
      <vt:lpstr>Wingdings 2</vt:lpstr>
      <vt:lpstr>Arial</vt:lpstr>
      <vt:lpstr>Wingdings</vt:lpstr>
      <vt:lpstr>Helvetica Neue</vt:lpstr>
      <vt:lpstr>Calibri Light</vt:lpstr>
      <vt:lpstr>Calibri</vt:lpstr>
      <vt:lpstr>微软雅黑</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vector>
  </TitlesOfParts>
  <Company>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赶火车gcgcgc</dc:creator>
  <cp:lastModifiedBy>vvrt</cp:lastModifiedBy>
  <cp:revision>116</cp:revision>
  <dcterms:created xsi:type="dcterms:W3CDTF">1969-12-31T16:00:00Z</dcterms:created>
  <dcterms:modified xsi:type="dcterms:W3CDTF">2024-09-30T01:40:56Z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v1.0_mb_iB+cB/sxERBn/cU66o1MJQ==</vt:lpwstr>
  </property>
  <property fmtid="{D5CDD505-2E9C-101B-9397-08002B2CF9AE}" pid="4" name="ICV">
    <vt:lpwstr>D147F555DD50448E925B2771A1A48FE4</vt:lpwstr>
  </property>
</Properties>
</file>