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70" r:id="rId4"/>
    <p:sldId id="263" r:id="rId5"/>
    <p:sldId id="271" r:id="rId6"/>
    <p:sldId id="260" r:id="rId7"/>
    <p:sldId id="268" r:id="rId8"/>
    <p:sldId id="261" r:id="rId9"/>
    <p:sldId id="273" r:id="rId10"/>
  </p:sldIdLst>
  <p:sldSz cx="12192000" cy="6858000"/>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富荣 李" initials="" lastIdx="15" clrIdx="0"/>
  <p:cmAuthor id="2" name="未知用户1" initials="未知用户1" lastIdx="2" clrIdx="1"/>
  <p:cmAuthor id="3" name="ye zi" initials="yz" lastIdx="17"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CA34B72-334A-4D2C-BF92-A507CA54326D}" type="datetime1">
              <a:rPr lang="zh-CN" altLang="en-US" smtClean="0"/>
              <a:t>2024/10/30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9321800" y="112568"/>
            <a:ext cx="2743200" cy="365125"/>
          </a:xfrm>
        </p:spPr>
        <p:txBody>
          <a:bodyPr/>
          <a:lstStyle/>
          <a:p>
            <a:fld id="{3B6BC532-1C16-4E01-B447-E93DFF8075D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4.png"/><Relationship Id="rId21" Type="http://schemas.openxmlformats.org/officeDocument/2006/relationships/image" Target="../media/image45.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3.jpeg"/><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5" Type="http://schemas.openxmlformats.org/officeDocument/2006/relationships/image" Target="../media/image39.jpeg"/><Relationship Id="rId10" Type="http://schemas.openxmlformats.org/officeDocument/2006/relationships/image" Target="../media/image34.jpeg"/><Relationship Id="rId19" Type="http://schemas.openxmlformats.org/officeDocument/2006/relationships/image" Target="../media/image43.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rot="21600000">
            <a:off x="0" y="0"/>
            <a:ext cx="12192000" cy="6858000"/>
          </a:xfrm>
          <a:prstGeom prst="rect">
            <a:avLst/>
          </a:prstGeom>
        </p:spPr>
      </p:pic>
      <p:sp>
        <p:nvSpPr>
          <p:cNvPr id="4" name="textbox 4"/>
          <p:cNvSpPr/>
          <p:nvPr/>
        </p:nvSpPr>
        <p:spPr>
          <a:xfrm>
            <a:off x="3584016" y="3617275"/>
            <a:ext cx="8200707" cy="266446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9050" indent="0" algn="l" rtl="0" eaLnBrk="0" fontAlgn="auto">
              <a:lnSpc>
                <a:spcPct val="150000"/>
              </a:lnSpc>
            </a:pPr>
            <a:r>
              <a:rPr sz="1100" kern="0" spc="0" dirty="0">
                <a:solidFill>
                  <a:srgbClr val="000000">
                    <a:alpha val="100000"/>
                  </a:srgbClr>
                </a:solidFill>
                <a:latin typeface="Wingdings" panose="05000000000000000000"/>
                <a:ea typeface="Wingdings" panose="05000000000000000000"/>
                <a:cs typeface="Wingdings" panose="05000000000000000000"/>
              </a:rPr>
              <a:t>n</a:t>
            </a:r>
            <a:r>
              <a:rPr sz="1100" kern="0" spc="35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作为第一负责人主持参与科技创新2030重大项目、</a:t>
            </a:r>
            <a:r>
              <a:rPr sz="1400" kern="0" spc="-10" dirty="0" smtClean="0">
                <a:solidFill>
                  <a:srgbClr val="000000">
                    <a:alpha val="100000"/>
                  </a:srgbClr>
                </a:solidFill>
                <a:latin typeface="微软雅黑" panose="020B0503020204020204" charset="-122"/>
                <a:ea typeface="微软雅黑" panose="020B0503020204020204" charset="-122"/>
                <a:cs typeface="微软雅黑" panose="020B0503020204020204" charset="-122"/>
              </a:rPr>
              <a:t>国家自然科学基金重点项目</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地区基金、青年基金，国家科技部重点研发计划子课题，北京市自然科学基金，西藏自治区科技厅中央引导专项，西藏自治区自然科学基金组团医疗援藏项目，国家卫生健康委科研所专项等在内的多项国家及省部级科研项目，在研科研经费2000余万元。</a:t>
            </a:r>
          </a:p>
          <a:p>
            <a:pPr marL="12700" algn="l" rtl="0" eaLnBrk="0">
              <a:lnSpc>
                <a:spcPct val="90000"/>
              </a:lnSpc>
              <a:spcBef>
                <a:spcPts val="425"/>
              </a:spcBef>
            </a:pPr>
            <a:endPar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90000"/>
              </a:lnSpc>
              <a:spcBef>
                <a:spcPts val="425"/>
              </a:spcBef>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学术成果</a:t>
            </a:r>
            <a:endParaRPr sz="1400" dirty="0">
              <a:latin typeface="微软雅黑" panose="020B0503020204020204" charset="-122"/>
              <a:ea typeface="微软雅黑" panose="020B0503020204020204" charset="-122"/>
              <a:cs typeface="微软雅黑" panose="020B0503020204020204" charset="-122"/>
            </a:endParaRPr>
          </a:p>
          <a:p>
            <a:pPr marL="19050" indent="0" algn="l" rtl="0" eaLnBrk="0" fontAlgn="auto">
              <a:lnSpc>
                <a:spcPct val="150000"/>
              </a:lnSpc>
              <a:spcBef>
                <a:spcPts val="1400"/>
              </a:spcBef>
            </a:pPr>
            <a:r>
              <a:rPr sz="1100" kern="0" spc="0" dirty="0">
                <a:solidFill>
                  <a:srgbClr val="000000">
                    <a:alpha val="100000"/>
                  </a:srgbClr>
                </a:solidFill>
                <a:latin typeface="Wingdings" panose="05000000000000000000"/>
                <a:ea typeface="Wingdings" panose="05000000000000000000"/>
                <a:cs typeface="Wingdings" panose="05000000000000000000"/>
              </a:rPr>
              <a:t>n</a:t>
            </a:r>
            <a:r>
              <a:rPr sz="1100" kern="0" spc="330" dirty="0">
                <a:solidFill>
                  <a:srgbClr val="000000">
                    <a:alpha val="100000"/>
                  </a:srgbClr>
                </a:solidFill>
                <a:latin typeface="Wingdings" panose="05000000000000000000"/>
                <a:ea typeface="Wingdings" panose="05000000000000000000"/>
                <a:cs typeface="Wingdings" panose="05000000000000000000"/>
              </a:rPr>
              <a:t> </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以第一作者或通讯作者发表论文80余篇，其中Circulation Research, Cardiovascular Research，Molecular Therapy，Theranostics，Molecular Nucleid-Acid，Research等SCI论文50余篇。授权发明专利4项，实用新型专利5项。担任《Journal of Cardiothoracic and Vascular Anesthesia》</a:t>
            </a:r>
            <a:r>
              <a:rPr lang="zh-CN"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rPr>
              <a:t>等多个期刊杂志编委。</a:t>
            </a:r>
          </a:p>
        </p:txBody>
      </p:sp>
      <p:sp>
        <p:nvSpPr>
          <p:cNvPr id="6" name="textbox 6"/>
          <p:cNvSpPr/>
          <p:nvPr/>
        </p:nvSpPr>
        <p:spPr>
          <a:xfrm>
            <a:off x="3591002" y="976030"/>
            <a:ext cx="6195695" cy="2640964"/>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6510" algn="l" rtl="0" eaLnBrk="0">
              <a:lnSpc>
                <a:spcPct val="90000"/>
              </a:lnSpc>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学术任职</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Arial" panose="020B0604020202020204"/>
              <a:ea typeface="Arial" panose="020B0604020202020204"/>
              <a:cs typeface="Arial" panose="020B0604020202020204"/>
            </a:endParaRPr>
          </a:p>
          <a:p>
            <a:pPr marL="23495" algn="l" rtl="0" eaLnBrk="0">
              <a:lnSpc>
                <a:spcPct val="92000"/>
              </a:lnSpc>
              <a:spcBef>
                <a:spcPts val="420"/>
              </a:spcBef>
            </a:pPr>
            <a:r>
              <a:rPr sz="1100" kern="0" spc="-10" dirty="0">
                <a:solidFill>
                  <a:srgbClr val="000000">
                    <a:alpha val="100000"/>
                  </a:srgbClr>
                </a:solidFill>
                <a:latin typeface="Wingdings" panose="05000000000000000000"/>
                <a:ea typeface="Wingdings" panose="05000000000000000000"/>
                <a:cs typeface="Wingdings" panose="05000000000000000000"/>
              </a:rPr>
              <a:t>n</a:t>
            </a:r>
            <a:r>
              <a:rPr sz="1100" kern="0" spc="38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亚洲心胸血管麻醉学会</a:t>
            </a:r>
          </a:p>
          <a:p>
            <a:pPr marL="23495" algn="l" rtl="0" eaLnBrk="0">
              <a:lnSpc>
                <a:spcPct val="92000"/>
              </a:lnSpc>
              <a:spcBef>
                <a:spcPts val="955"/>
              </a:spcBef>
            </a:pPr>
            <a:r>
              <a:rPr sz="1100" kern="0" spc="-10" dirty="0">
                <a:solidFill>
                  <a:srgbClr val="000000">
                    <a:alpha val="100000"/>
                  </a:srgbClr>
                </a:solidFill>
                <a:latin typeface="Wingdings" panose="05000000000000000000"/>
                <a:ea typeface="Wingdings" panose="05000000000000000000"/>
                <a:cs typeface="Wingdings" panose="05000000000000000000"/>
              </a:rPr>
              <a:t>n</a:t>
            </a:r>
            <a:r>
              <a:rPr sz="1100" kern="0" spc="47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中国心胸血管麻醉学会</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3495" algn="l" rtl="0" eaLnBrk="0">
              <a:lnSpc>
                <a:spcPct val="92000"/>
              </a:lnSpc>
              <a:spcBef>
                <a:spcPts val="955"/>
              </a:spcBef>
            </a:pPr>
            <a:r>
              <a:rPr sz="1100" kern="0" spc="-10" dirty="0">
                <a:solidFill>
                  <a:srgbClr val="000000">
                    <a:alpha val="100000"/>
                  </a:srgbClr>
                </a:solidFill>
                <a:latin typeface="Wingdings" panose="05000000000000000000"/>
                <a:ea typeface="Wingdings" panose="05000000000000000000"/>
                <a:cs typeface="Wingdings" panose="05000000000000000000"/>
              </a:rPr>
              <a:t>n</a:t>
            </a:r>
            <a:r>
              <a:rPr sz="1100" kern="0" spc="50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中华医学会麻醉学分会心胸麻醉学组</a:t>
            </a:r>
            <a:endPar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a:p>
            <a:pPr marL="23495" algn="l" rtl="0" eaLnBrk="0">
              <a:lnSpc>
                <a:spcPct val="90000"/>
              </a:lnSpc>
              <a:spcBef>
                <a:spcPts val="1055"/>
              </a:spcBef>
            </a:pPr>
            <a:r>
              <a:rPr sz="1100" kern="0" spc="-20" dirty="0">
                <a:solidFill>
                  <a:srgbClr val="000000">
                    <a:alpha val="100000"/>
                  </a:srgbClr>
                </a:solidFill>
                <a:latin typeface="Wingdings" panose="05000000000000000000"/>
                <a:ea typeface="Wingdings" panose="05000000000000000000"/>
                <a:cs typeface="Wingdings" panose="05000000000000000000"/>
              </a:rPr>
              <a:t>n</a:t>
            </a:r>
            <a:r>
              <a:rPr sz="1100" kern="0" spc="37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中国医师协会麻醉科医师分会</a:t>
            </a:r>
          </a:p>
          <a:p>
            <a:pPr marL="23495" algn="l" rtl="0" eaLnBrk="0">
              <a:lnSpc>
                <a:spcPct val="92000"/>
              </a:lnSpc>
              <a:spcBef>
                <a:spcPts val="990"/>
              </a:spcBef>
            </a:pPr>
            <a:r>
              <a:rPr sz="1100" kern="0" spc="-10" dirty="0">
                <a:solidFill>
                  <a:srgbClr val="000000">
                    <a:alpha val="100000"/>
                  </a:srgbClr>
                </a:solidFill>
                <a:latin typeface="Wingdings" panose="05000000000000000000"/>
                <a:ea typeface="Wingdings" panose="05000000000000000000"/>
                <a:cs typeface="Wingdings" panose="05000000000000000000"/>
              </a:rPr>
              <a:t>n</a:t>
            </a:r>
            <a:r>
              <a:rPr sz="1100" kern="0" spc="44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国家心血管病中心 心血管麻醉专家委员会</a:t>
            </a:r>
            <a:endParaRPr sz="1400" dirty="0">
              <a:latin typeface="微软雅黑" panose="020B0503020204020204" charset="-122"/>
              <a:ea typeface="微软雅黑" panose="020B0503020204020204" charset="-122"/>
              <a:cs typeface="微软雅黑" panose="020B0503020204020204" charset="-122"/>
            </a:endParaRPr>
          </a:p>
          <a:p>
            <a:pPr marL="23495" algn="l" rtl="0" eaLnBrk="0">
              <a:lnSpc>
                <a:spcPct val="92000"/>
              </a:lnSpc>
              <a:spcBef>
                <a:spcPts val="955"/>
              </a:spcBef>
            </a:pPr>
            <a:r>
              <a:rPr sz="1100" kern="0" spc="-10" dirty="0">
                <a:solidFill>
                  <a:srgbClr val="000000">
                    <a:alpha val="100000"/>
                  </a:srgbClr>
                </a:solidFill>
                <a:latin typeface="Wingdings" panose="05000000000000000000"/>
                <a:ea typeface="Wingdings" panose="05000000000000000000"/>
                <a:cs typeface="Wingdings" panose="05000000000000000000"/>
              </a:rPr>
              <a:t>n</a:t>
            </a:r>
            <a:r>
              <a:rPr sz="1100" kern="0" spc="340" dirty="0">
                <a:solidFill>
                  <a:srgbClr val="000000">
                    <a:alpha val="100000"/>
                  </a:srgbClr>
                </a:solidFill>
                <a:latin typeface="Wingdings" panose="05000000000000000000"/>
                <a:ea typeface="Wingdings" panose="05000000000000000000"/>
                <a:cs typeface="Wingdings" panose="05000000000000000000"/>
              </a:rPr>
              <a:t> </a:t>
            </a:r>
            <a:r>
              <a:rPr sz="1400"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中国中西医结合学会 麻醉专业委员会</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18000"/>
              </a:lnSpc>
            </a:pPr>
            <a:endParaRPr sz="300" dirty="0">
              <a:latin typeface="Arial" panose="020B0604020202020204"/>
              <a:ea typeface="Arial" panose="020B0604020202020204"/>
              <a:cs typeface="Arial" panose="020B0604020202020204"/>
            </a:endParaRPr>
          </a:p>
          <a:p>
            <a:pPr marL="12700" algn="l" rtl="0" eaLnBrk="0">
              <a:lnSpc>
                <a:spcPct val="89000"/>
              </a:lnSpc>
            </a:pPr>
            <a:r>
              <a:rPr sz="14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承担项目</a:t>
            </a:r>
            <a:endParaRPr sz="1400" dirty="0">
              <a:latin typeface="微软雅黑" panose="020B0503020204020204" charset="-122"/>
              <a:ea typeface="微软雅黑" panose="020B0503020204020204" charset="-122"/>
              <a:cs typeface="微软雅黑" panose="020B0503020204020204" charset="-122"/>
            </a:endParaRPr>
          </a:p>
        </p:txBody>
      </p:sp>
      <p:grpSp>
        <p:nvGrpSpPr>
          <p:cNvPr id="3" name="group 2"/>
          <p:cNvGrpSpPr/>
          <p:nvPr/>
        </p:nvGrpSpPr>
        <p:grpSpPr>
          <a:xfrm rot="21600000">
            <a:off x="624496" y="1047817"/>
            <a:ext cx="2566596" cy="4142844"/>
            <a:chOff x="2196" y="0"/>
            <a:chExt cx="2566596" cy="4142844"/>
          </a:xfrm>
        </p:grpSpPr>
        <p:sp>
          <p:nvSpPr>
            <p:cNvPr id="8" name="rect 8"/>
            <p:cNvSpPr/>
            <p:nvPr/>
          </p:nvSpPr>
          <p:spPr>
            <a:xfrm>
              <a:off x="2196" y="0"/>
              <a:ext cx="2566596" cy="3305943"/>
            </a:xfrm>
            <a:prstGeom prst="rect">
              <a:avLst/>
            </a:prstGeom>
            <a:solidFill>
              <a:srgbClr val="EDEDED">
                <a:alpha val="96078"/>
              </a:srgbClr>
            </a:solidFill>
            <a:ln w="0" cap="flat">
              <a:noFill/>
              <a:prstDash val="solid"/>
              <a:miter lim="0"/>
            </a:ln>
          </p:spPr>
          <p:txBody>
            <a:bodyPr rtlCol="0"/>
            <a:lstStyle/>
            <a:p>
              <a:pPr algn="ctr"/>
              <a:endParaRPr lang="zh-CN" altLang="en-US"/>
            </a:p>
          </p:txBody>
        </p:sp>
        <p:sp>
          <p:nvSpPr>
            <p:cNvPr id="10" name="textbox 10"/>
            <p:cNvSpPr/>
            <p:nvPr/>
          </p:nvSpPr>
          <p:spPr>
            <a:xfrm>
              <a:off x="753617" y="3387194"/>
              <a:ext cx="1290319" cy="755650"/>
            </a:xfrm>
            <a:prstGeom prst="rect">
              <a:avLst/>
            </a:prstGeom>
            <a:noFill/>
            <a:ln w="0" cap="flat">
              <a:noFill/>
              <a:prstDash val="solid"/>
              <a:miter lim="0"/>
            </a:ln>
          </p:spPr>
          <p:txBody>
            <a:bodyPr vert="horz" wrap="square" lIns="0" tIns="0" rIns="0" bIns="0"/>
            <a:lstStyle/>
            <a:p>
              <a:pPr algn="l" rtl="0" eaLnBrk="0">
                <a:lnSpc>
                  <a:spcPct val="93000"/>
                </a:lnSpc>
              </a:pPr>
              <a:endParaRPr sz="100" dirty="0">
                <a:latin typeface="Arial" panose="020B0604020202020204"/>
                <a:ea typeface="Arial" panose="020B0604020202020204"/>
                <a:cs typeface="Arial" panose="020B0604020202020204"/>
              </a:endParaRPr>
            </a:p>
            <a:p>
              <a:pPr marL="264795" algn="l" rtl="0" eaLnBrk="0">
                <a:lnSpc>
                  <a:spcPct val="89000"/>
                </a:lnSpc>
              </a:pPr>
              <a:r>
                <a:rPr lang="zh-CN" sz="2000" b="1" dirty="0">
                  <a:latin typeface="微软雅黑" panose="020B0503020204020204" charset="-122"/>
                  <a:ea typeface="微软雅黑" panose="020B0503020204020204" charset="-122"/>
                  <a:cs typeface="微软雅黑" panose="020B0503020204020204" charset="-122"/>
                </a:rPr>
                <a:t>王</a:t>
              </a:r>
              <a:r>
                <a:rPr lang="en-US" altLang="zh-CN"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晟</a:t>
              </a:r>
              <a:endParaRPr sz="20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1200" dirty="0">
                <a:latin typeface="Arial" panose="020B0604020202020204"/>
                <a:ea typeface="Arial" panose="020B0604020202020204"/>
                <a:cs typeface="Arial" panose="020B0604020202020204"/>
              </a:endParaRPr>
            </a:p>
            <a:p>
              <a:pPr marL="12700" algn="l" rtl="0" eaLnBrk="0">
                <a:lnSpc>
                  <a:spcPct val="90000"/>
                </a:lnSpc>
              </a:pPr>
              <a:r>
                <a:rPr sz="20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主要研究者</a:t>
              </a:r>
              <a:endParaRPr sz="2000" dirty="0">
                <a:latin typeface="微软雅黑" panose="020B0503020204020204" charset="-122"/>
                <a:ea typeface="微软雅黑" panose="020B0503020204020204" charset="-122"/>
                <a:cs typeface="微软雅黑" panose="020B0503020204020204" charset="-122"/>
              </a:endParaRPr>
            </a:p>
          </p:txBody>
        </p:sp>
      </p:grpSp>
      <p:sp>
        <p:nvSpPr>
          <p:cNvPr id="16" name="textbox 16"/>
          <p:cNvSpPr/>
          <p:nvPr/>
        </p:nvSpPr>
        <p:spPr>
          <a:xfrm>
            <a:off x="542925" y="5420360"/>
            <a:ext cx="2956560" cy="636905"/>
          </a:xfrm>
          <a:prstGeom prst="rect">
            <a:avLst/>
          </a:prstGeom>
          <a:noFill/>
          <a:ln w="0" cap="flat">
            <a:noFill/>
            <a:prstDash val="solid"/>
            <a:miter lim="0"/>
          </a:ln>
        </p:spPr>
        <p:txBody>
          <a:bodyPr vert="horz" wrap="square" lIns="0" tIns="0" rIns="0" bIns="0"/>
          <a:lstStyle/>
          <a:p>
            <a:pPr algn="l" rtl="0" eaLnBrk="0">
              <a:lnSpc>
                <a:spcPct val="82000"/>
              </a:lnSpc>
            </a:pPr>
            <a:r>
              <a:rPr lang="en-US" altLang="zh-CN" sz="11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11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麻醉手术中心</a:t>
            </a:r>
            <a:r>
              <a:rPr sz="11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主任</a:t>
            </a:r>
            <a:r>
              <a:rPr lang="zh-CN" sz="11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，党支部书记</a:t>
            </a:r>
            <a:endParaRPr sz="1100" dirty="0">
              <a:latin typeface="微软雅黑" panose="020B0503020204020204" charset="-122"/>
              <a:ea typeface="微软雅黑" panose="020B0503020204020204" charset="-122"/>
              <a:cs typeface="微软雅黑" panose="020B0503020204020204" charset="-122"/>
            </a:endParaRPr>
          </a:p>
          <a:p>
            <a:pPr marL="12700" algn="l" rtl="0" eaLnBrk="0">
              <a:lnSpc>
                <a:spcPct val="90000"/>
              </a:lnSpc>
              <a:spcBef>
                <a:spcPts val="810"/>
              </a:spcBef>
            </a:pPr>
            <a:r>
              <a:rPr lang="en-US" sz="11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11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主任医师、教授、博士生导师</a:t>
            </a:r>
          </a:p>
          <a:p>
            <a:pPr marL="12700" algn="l" rtl="0" eaLnBrk="0">
              <a:lnSpc>
                <a:spcPct val="90000"/>
              </a:lnSpc>
              <a:spcBef>
                <a:spcPts val="810"/>
              </a:spcBef>
            </a:pPr>
            <a:r>
              <a:rPr lang="en-US" sz="11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11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国家卫生健康突出贡献中青年专家</a:t>
            </a:r>
          </a:p>
          <a:p>
            <a:pPr marL="12700" algn="l" rtl="0" eaLnBrk="0">
              <a:lnSpc>
                <a:spcPct val="90000"/>
              </a:lnSpc>
              <a:spcBef>
                <a:spcPts val="810"/>
              </a:spcBef>
            </a:pPr>
            <a:r>
              <a:rPr lang="en-US" sz="11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       </a:t>
            </a:r>
            <a:r>
              <a:rPr sz="1100" b="1" kern="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北京市高层次公共卫生技术领军人才</a:t>
            </a:r>
            <a:endParaRPr sz="1100" b="1" dirty="0">
              <a:latin typeface="微软雅黑" panose="020B0503020204020204" charset="-122"/>
              <a:ea typeface="微软雅黑" panose="020B0503020204020204" charset="-122"/>
              <a:cs typeface="微软雅黑" panose="020B0503020204020204" charset="-122"/>
            </a:endParaRPr>
          </a:p>
        </p:txBody>
      </p:sp>
      <p:sp>
        <p:nvSpPr>
          <p:cNvPr id="18" name="textbox 18"/>
          <p:cNvSpPr/>
          <p:nvPr/>
        </p:nvSpPr>
        <p:spPr>
          <a:xfrm>
            <a:off x="10187106" y="1455455"/>
            <a:ext cx="1445260" cy="1800225"/>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9685" algn="l" rtl="0" eaLnBrk="0">
              <a:lnSpc>
                <a:spcPct val="82000"/>
              </a:lnSpc>
            </a:pPr>
            <a:r>
              <a:rPr lang="zh-CN" sz="1400" dirty="0">
                <a:latin typeface="微软雅黑" panose="020B0503020204020204" charset="-122"/>
                <a:ea typeface="微软雅黑" panose="020B0503020204020204" charset="-122"/>
                <a:cs typeface="微软雅黑" panose="020B0503020204020204" charset="-122"/>
              </a:rPr>
              <a:t>理事</a:t>
            </a:r>
            <a:endParaRPr sz="1400" dirty="0">
              <a:latin typeface="微软雅黑" panose="020B0503020204020204" charset="-122"/>
              <a:ea typeface="微软雅黑" panose="020B0503020204020204" charset="-122"/>
              <a:cs typeface="微软雅黑" panose="020B0503020204020204" charset="-122"/>
            </a:endParaRPr>
          </a:p>
          <a:p>
            <a:pPr marL="13970" algn="l" rtl="0" eaLnBrk="0">
              <a:lnSpc>
                <a:spcPts val="2500"/>
              </a:lnSpc>
            </a:pPr>
            <a:r>
              <a:rPr lang="zh-CN" sz="1400" dirty="0">
                <a:latin typeface="微软雅黑" panose="020B0503020204020204" charset="-122"/>
                <a:ea typeface="微软雅黑" panose="020B0503020204020204" charset="-122"/>
                <a:cs typeface="微软雅黑" panose="020B0503020204020204" charset="-122"/>
                <a:sym typeface="+mn-ea"/>
              </a:rPr>
              <a:t>副会长</a:t>
            </a:r>
            <a:endParaRPr sz="1400" dirty="0">
              <a:latin typeface="微软雅黑" panose="020B0503020204020204" charset="-122"/>
              <a:ea typeface="微软雅黑" panose="020B0503020204020204" charset="-122"/>
              <a:cs typeface="微软雅黑" panose="020B0503020204020204" charset="-122"/>
            </a:endParaRPr>
          </a:p>
          <a:p>
            <a:pPr marL="13335" algn="l" rtl="0" eaLnBrk="0">
              <a:lnSpc>
                <a:spcPct val="87000"/>
              </a:lnSpc>
              <a:spcBef>
                <a:spcPts val="1175"/>
              </a:spcBef>
            </a:pPr>
            <a:r>
              <a:rPr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副</a:t>
            </a:r>
            <a:r>
              <a:rPr lang="zh-CN" sz="1400"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组长</a:t>
            </a:r>
            <a:endParaRPr sz="1400" dirty="0">
              <a:latin typeface="微软雅黑" panose="020B0503020204020204" charset="-122"/>
              <a:ea typeface="微软雅黑" panose="020B0503020204020204" charset="-122"/>
              <a:cs typeface="微软雅黑" panose="020B0503020204020204" charset="-122"/>
            </a:endParaRPr>
          </a:p>
          <a:p>
            <a:pPr marL="12700" algn="l" rtl="0" eaLnBrk="0">
              <a:lnSpc>
                <a:spcPct val="89000"/>
              </a:lnSpc>
              <a:spcBef>
                <a:spcPts val="1105"/>
              </a:spcBef>
            </a:pPr>
            <a:r>
              <a:rPr lang="zh-CN" sz="1400" dirty="0">
                <a:latin typeface="微软雅黑" panose="020B0503020204020204" charset="-122"/>
                <a:ea typeface="微软雅黑" panose="020B0503020204020204" charset="-122"/>
                <a:cs typeface="微软雅黑" panose="020B0503020204020204" charset="-122"/>
              </a:rPr>
              <a:t>全国委员</a:t>
            </a:r>
            <a:endParaRPr sz="1400" dirty="0">
              <a:latin typeface="微软雅黑" panose="020B0503020204020204" charset="-122"/>
              <a:ea typeface="微软雅黑" panose="020B0503020204020204" charset="-122"/>
              <a:cs typeface="微软雅黑" panose="020B0503020204020204" charset="-122"/>
            </a:endParaRPr>
          </a:p>
          <a:p>
            <a:pPr marL="19685" algn="l" rtl="0" eaLnBrk="0">
              <a:lnSpc>
                <a:spcPct val="82000"/>
              </a:lnSpc>
              <a:spcBef>
                <a:spcPts val="985"/>
              </a:spcBef>
            </a:pPr>
            <a:r>
              <a:rPr lang="zh-CN" sz="1400" dirty="0">
                <a:latin typeface="微软雅黑" panose="020B0503020204020204" charset="-122"/>
                <a:ea typeface="微软雅黑" panose="020B0503020204020204" charset="-122"/>
                <a:cs typeface="微软雅黑" panose="020B0503020204020204" charset="-122"/>
                <a:sym typeface="+mn-ea"/>
              </a:rPr>
              <a:t>副主任委员</a:t>
            </a:r>
            <a:endParaRPr sz="1400" dirty="0">
              <a:latin typeface="微软雅黑" panose="020B0503020204020204" charset="-122"/>
              <a:ea typeface="微软雅黑" panose="020B0503020204020204" charset="-122"/>
              <a:cs typeface="微软雅黑" panose="020B0503020204020204" charset="-122"/>
            </a:endParaRPr>
          </a:p>
          <a:p>
            <a:pPr marL="13970" algn="l" rtl="0" eaLnBrk="0">
              <a:lnSpc>
                <a:spcPts val="2500"/>
              </a:lnSpc>
            </a:pPr>
            <a:r>
              <a:rPr sz="1400"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sym typeface="+mn-ea"/>
              </a:rPr>
              <a:t>常务委员</a:t>
            </a:r>
            <a:endParaRPr sz="1400" dirty="0">
              <a:latin typeface="微软雅黑" panose="020B0503020204020204" charset="-122"/>
              <a:ea typeface="微软雅黑" panose="020B0503020204020204" charset="-122"/>
              <a:cs typeface="微软雅黑" panose="020B0503020204020204" charset="-122"/>
            </a:endParaRPr>
          </a:p>
        </p:txBody>
      </p:sp>
      <p:pic>
        <p:nvPicPr>
          <p:cNvPr id="5" name="图片 4"/>
          <p:cNvPicPr/>
          <p:nvPr/>
        </p:nvPicPr>
        <p:blipFill>
          <a:blip r:embed="rId3"/>
          <a:stretch>
            <a:fillRect/>
          </a:stretch>
        </p:blipFill>
        <p:spPr>
          <a:xfrm>
            <a:off x="597471" y="1101276"/>
            <a:ext cx="2620645" cy="3293110"/>
          </a:xfrm>
          <a:prstGeom prst="rect">
            <a:avLst/>
          </a:prstGeom>
          <a:effectLst>
            <a:outerShdw blurRad="63500" dist="38100" dir="2700000" algn="tl" rotWithShape="0">
              <a:prstClr val="black">
                <a:alpha val="40000"/>
              </a:prstClr>
            </a:outerShdw>
            <a:reflection blurRad="6350" stA="52000" endA="300" endPos="3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stretch>
            <a:fillRect/>
          </a:stretch>
        </p:blipFill>
        <p:spPr>
          <a:xfrm rot="21600000">
            <a:off x="0" y="0"/>
            <a:ext cx="12192000" cy="6858000"/>
          </a:xfrm>
          <a:prstGeom prst="rect">
            <a:avLst/>
          </a:prstGeom>
        </p:spPr>
      </p:pic>
      <p:sp>
        <p:nvSpPr>
          <p:cNvPr id="22" name="textbox 22"/>
          <p:cNvSpPr/>
          <p:nvPr/>
        </p:nvSpPr>
        <p:spPr>
          <a:xfrm>
            <a:off x="660006" y="1119955"/>
            <a:ext cx="10768965" cy="1151255"/>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indent="0" algn="l" rtl="0" eaLnBrk="0" fontAlgn="auto">
              <a:lnSpc>
                <a:spcPct val="150000"/>
              </a:lnSpc>
            </a:pPr>
            <a:r>
              <a:rPr sz="1600" kern="0" spc="0" dirty="0">
                <a:solidFill>
                  <a:srgbClr val="000000">
                    <a:alpha val="100000"/>
                  </a:srgbClr>
                </a:solidFill>
                <a:latin typeface="Wingdings" panose="05000000000000000000"/>
                <a:ea typeface="Wingdings" panose="05000000000000000000"/>
                <a:cs typeface="Wingdings" panose="05000000000000000000"/>
              </a:rPr>
              <a:t>n</a:t>
            </a:r>
            <a:r>
              <a:rPr sz="2000"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麻醉</a:t>
            </a:r>
            <a:r>
              <a:rPr lang="zh-CN" altLang="en-US"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手术</a:t>
            </a:r>
            <a:r>
              <a:rPr 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中心</a:t>
            </a:r>
            <a:r>
              <a:rPr lang="zh-CN" alt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拥有现代化层流手术间</a:t>
            </a:r>
            <a:r>
              <a:rPr lang="en-US" alt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91</a:t>
            </a:r>
            <a:r>
              <a:rPr lang="zh-CN" alt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个</a:t>
            </a:r>
            <a:r>
              <a:rPr lang="zh-CN" altLang="en-US"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年</a:t>
            </a:r>
            <a:r>
              <a:rPr 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手术麻醉患者</a:t>
            </a:r>
            <a:r>
              <a:rPr lang="en-US" alt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43000</a:t>
            </a:r>
            <a:r>
              <a:rPr lang="zh-CN" altLang="en-US"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余</a:t>
            </a:r>
            <a:r>
              <a:rPr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人次</a:t>
            </a:r>
            <a:r>
              <a:rPr 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，其中心脏手术</a:t>
            </a:r>
            <a:r>
              <a:rPr lang="zh-CN" altLang="en-US"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患者</a:t>
            </a:r>
            <a:r>
              <a:rPr lang="en-US" altLang="zh-CN"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20000</a:t>
            </a:r>
            <a:r>
              <a:rPr lang="zh-CN" altLang="en-US" sz="14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余</a:t>
            </a:r>
            <a:r>
              <a:rPr sz="1400" kern="0" spc="-10" dirty="0" err="1">
                <a:solidFill>
                  <a:schemeClr val="tx1">
                    <a:alpha val="100000"/>
                  </a:schemeClr>
                </a:solidFill>
                <a:latin typeface="微软雅黑" panose="020B0503020204020204" charset="-122"/>
                <a:ea typeface="微软雅黑" panose="020B0503020204020204" charset="-122"/>
                <a:cs typeface="微软雅黑" panose="020B0503020204020204" charset="-122"/>
              </a:rPr>
              <a:t>人次</a:t>
            </a:r>
            <a:r>
              <a:rPr lang="zh-CN" altLang="en-US"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a:t>
            </a:r>
            <a:r>
              <a:rPr 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单中心心血管麻醉数量连续</a:t>
            </a:r>
            <a:r>
              <a:rPr lang="en-US" alt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3</a:t>
            </a:r>
            <a:r>
              <a:rPr lang="zh-CN" altLang="en-US"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年跃居全球第一。临床工作覆盖手术室内麻醉、术后恢复室、舒适化医疗、疼痛门诊及病房、日间手术、麻醉门诊等业务。覆盖全生命周期的麻醉围术期及疼痛干预诊疗体系的规划建设。从低出生体重儿、新生儿到危重孕产妇及百岁老人；从简单先心病、</a:t>
            </a: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冠脉搭桥及瓣膜手术等常见心脏外科手术的麻醉管理到新生儿</a:t>
            </a:r>
            <a:r>
              <a:rPr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复杂先心病、主动脉</a:t>
            </a: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夹层及终末期心脏病救治</a:t>
            </a:r>
            <a:r>
              <a:rPr 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从妊娠合并心脏病救治到合并心脏病患者非心脏手术等急危重症患者的围术期管理</a:t>
            </a:r>
            <a:r>
              <a:rPr lang="zh-CN"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a:t>
            </a: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从急性疼痛干预、无痛化舒适医</a:t>
            </a:r>
            <a:r>
              <a:rPr sz="1400" kern="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疗到慢性疼痛诊治，安贞</a:t>
            </a:r>
            <a:r>
              <a:rPr sz="14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麻醉手术团队积累极为丰富的临床经验，建立成熟的临床路径，形成鲜明的专科特色，为患者提供坚实的</a:t>
            </a:r>
            <a:r>
              <a:rPr sz="1400" kern="0" spc="-20" dirty="0">
                <a:solidFill>
                  <a:schemeClr val="tx1">
                    <a:alpha val="100000"/>
                  </a:schemeClr>
                </a:solidFill>
                <a:latin typeface="微软雅黑" panose="020B0503020204020204" charset="-122"/>
                <a:ea typeface="微软雅黑" panose="020B0503020204020204" charset="-122"/>
                <a:cs typeface="微软雅黑" panose="020B0503020204020204" charset="-122"/>
                <a:sym typeface="+mn-ea"/>
              </a:rPr>
              <a:t>围术期安全保障。</a:t>
            </a:r>
            <a:endParaRPr sz="1400" dirty="0">
              <a:solidFill>
                <a:schemeClr val="tx1"/>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pPr>
            <a:endParaRPr lang="zh-CN" altLang="en-US" sz="1400" b="1" kern="0" spc="-1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6" name="textbox 36"/>
          <p:cNvSpPr/>
          <p:nvPr/>
        </p:nvSpPr>
        <p:spPr>
          <a:xfrm>
            <a:off x="659765" y="322032"/>
            <a:ext cx="3592829"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565785"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科室概况-医疗</a:t>
            </a:r>
            <a:endParaRPr sz="2800" dirty="0">
              <a:latin typeface="微软雅黑" panose="020B0503020204020204" charset="-122"/>
              <a:ea typeface="微软雅黑" panose="020B0503020204020204" charset="-122"/>
              <a:cs typeface="微软雅黑" panose="020B0503020204020204" charset="-122"/>
            </a:endParaRPr>
          </a:p>
        </p:txBody>
      </p:sp>
      <p:pic>
        <p:nvPicPr>
          <p:cNvPr id="38" name="picture 38"/>
          <p:cNvPicPr>
            <a:picLocks noChangeAspect="1"/>
          </p:cNvPicPr>
          <p:nvPr/>
        </p:nvPicPr>
        <p:blipFill>
          <a:blip r:embed="rId3"/>
          <a:stretch>
            <a:fillRect/>
          </a:stretch>
        </p:blipFill>
        <p:spPr>
          <a:xfrm rot="21600000">
            <a:off x="9879965" y="321778"/>
            <a:ext cx="2055641" cy="1039116"/>
          </a:xfrm>
          <a:prstGeom prst="rect">
            <a:avLst/>
          </a:prstGeom>
        </p:spPr>
      </p:pic>
      <p:pic>
        <p:nvPicPr>
          <p:cNvPr id="2" name="图片 1" descr="合影"/>
          <p:cNvPicPr>
            <a:picLocks noChangeAspect="1"/>
          </p:cNvPicPr>
          <p:nvPr/>
        </p:nvPicPr>
        <p:blipFill>
          <a:blip r:embed="rId4"/>
          <a:stretch>
            <a:fillRect/>
          </a:stretch>
        </p:blipFill>
        <p:spPr>
          <a:xfrm>
            <a:off x="659765" y="3232150"/>
            <a:ext cx="6475095" cy="3625850"/>
          </a:xfrm>
          <a:prstGeom prst="rect">
            <a:avLst/>
          </a:prstGeom>
        </p:spPr>
      </p:pic>
      <p:pic>
        <p:nvPicPr>
          <p:cNvPr id="4" name="图片 3">
            <a:extLst>
              <a:ext uri="{FF2B5EF4-FFF2-40B4-BE49-F238E27FC236}">
                <a16:creationId xmlns:a16="http://schemas.microsoft.com/office/drawing/2014/main" id="{A1371AD5-05BA-F026-FBA9-8F23B2EC2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4860" y="3233637"/>
            <a:ext cx="2477814" cy="1858361"/>
          </a:xfrm>
          <a:prstGeom prst="rect">
            <a:avLst/>
          </a:prstGeom>
        </p:spPr>
      </p:pic>
      <p:pic>
        <p:nvPicPr>
          <p:cNvPr id="6" name="图片 5">
            <a:extLst>
              <a:ext uri="{FF2B5EF4-FFF2-40B4-BE49-F238E27FC236}">
                <a16:creationId xmlns:a16="http://schemas.microsoft.com/office/drawing/2014/main" id="{1DA3537E-1A07-8A1C-DC71-45CBAC57C0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674" y="3232150"/>
            <a:ext cx="2477814" cy="1843341"/>
          </a:xfrm>
          <a:prstGeom prst="rect">
            <a:avLst/>
          </a:prstGeom>
        </p:spPr>
      </p:pic>
      <p:pic>
        <p:nvPicPr>
          <p:cNvPr id="8" name="图片 7">
            <a:extLst>
              <a:ext uri="{FF2B5EF4-FFF2-40B4-BE49-F238E27FC236}">
                <a16:creationId xmlns:a16="http://schemas.microsoft.com/office/drawing/2014/main" id="{A7B7248D-ED45-4610-8449-1CAB89C83A4D}"/>
              </a:ext>
            </a:extLst>
          </p:cNvPr>
          <p:cNvPicPr>
            <a:picLocks noChangeAspect="1"/>
          </p:cNvPicPr>
          <p:nvPr/>
        </p:nvPicPr>
        <p:blipFill>
          <a:blip r:embed="rId7" cstate="print">
            <a:extLst>
              <a:ext uri="{28A0092B-C50C-407E-A947-70E740481C1C}">
                <a14:useLocalDpi xmlns:a14="http://schemas.microsoft.com/office/drawing/2010/main" val="0"/>
              </a:ext>
            </a:extLst>
          </a:blip>
          <a:srcRect l="5241" t="23040" b="15516"/>
          <a:stretch/>
        </p:blipFill>
        <p:spPr>
          <a:xfrm>
            <a:off x="7142438" y="5069218"/>
            <a:ext cx="2462660" cy="1788782"/>
          </a:xfrm>
          <a:prstGeom prst="rect">
            <a:avLst/>
          </a:prstGeom>
        </p:spPr>
      </p:pic>
      <p:pic>
        <p:nvPicPr>
          <p:cNvPr id="5" name="图片 4">
            <a:extLst>
              <a:ext uri="{FF2B5EF4-FFF2-40B4-BE49-F238E27FC236}">
                <a16:creationId xmlns:a16="http://schemas.microsoft.com/office/drawing/2014/main" id="{ECD7D1DE-E697-77BE-5EF0-25A7E20657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5097" y="5076234"/>
            <a:ext cx="2586903" cy="17825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40155-9241-E62E-193D-8F38CBBD41C9}"/>
            </a:ext>
          </a:extLst>
        </p:cNvPr>
        <p:cNvGrpSpPr/>
        <p:nvPr/>
      </p:nvGrpSpPr>
      <p:grpSpPr>
        <a:xfrm>
          <a:off x="0" y="0"/>
          <a:ext cx="0" cy="0"/>
          <a:chOff x="0" y="0"/>
          <a:chExt cx="0" cy="0"/>
        </a:xfrm>
      </p:grpSpPr>
      <p:pic>
        <p:nvPicPr>
          <p:cNvPr id="42" name="picture 42">
            <a:extLst>
              <a:ext uri="{FF2B5EF4-FFF2-40B4-BE49-F238E27FC236}">
                <a16:creationId xmlns:a16="http://schemas.microsoft.com/office/drawing/2014/main" id="{5716B5B4-BA4E-5B8D-C937-12E0E5C97BBA}"/>
              </a:ext>
            </a:extLst>
          </p:cNvPr>
          <p:cNvPicPr>
            <a:picLocks noChangeAspect="1"/>
          </p:cNvPicPr>
          <p:nvPr/>
        </p:nvPicPr>
        <p:blipFill>
          <a:blip r:embed="rId2"/>
          <a:stretch>
            <a:fillRect/>
          </a:stretch>
        </p:blipFill>
        <p:spPr>
          <a:xfrm rot="21600000">
            <a:off x="0" y="0"/>
            <a:ext cx="12192000" cy="6858000"/>
          </a:xfrm>
          <a:prstGeom prst="rect">
            <a:avLst/>
          </a:prstGeom>
        </p:spPr>
      </p:pic>
      <p:sp>
        <p:nvSpPr>
          <p:cNvPr id="44" name="textbox 44">
            <a:extLst>
              <a:ext uri="{FF2B5EF4-FFF2-40B4-BE49-F238E27FC236}">
                <a16:creationId xmlns:a16="http://schemas.microsoft.com/office/drawing/2014/main" id="{9EC9DC46-474C-9A8C-B8B9-F165105D6295}"/>
              </a:ext>
            </a:extLst>
          </p:cNvPr>
          <p:cNvSpPr/>
          <p:nvPr/>
        </p:nvSpPr>
        <p:spPr>
          <a:xfrm>
            <a:off x="346570" y="1903203"/>
            <a:ext cx="7094754" cy="2178685"/>
          </a:xfrm>
          <a:prstGeom prst="rect">
            <a:avLst/>
          </a:prstGeom>
          <a:noFill/>
          <a:ln w="0" cap="flat">
            <a:noFill/>
            <a:prstDash val="solid"/>
            <a:miter lim="0"/>
          </a:ln>
        </p:spPr>
        <p:txBody>
          <a:bodyPr vert="horz" wrap="square" lIns="0" tIns="0" rIns="0" bIns="0"/>
          <a:lstStyle/>
          <a:p>
            <a:pPr marL="184150" indent="-171450" algn="l" rtl="0" eaLnBrk="0" fontAlgn="auto">
              <a:lnSpc>
                <a:spcPct val="200000"/>
              </a:lnSpc>
              <a:buFont typeface="Wingdings" panose="05000000000000000000" pitchFamily="2" charset="2"/>
              <a:buChar char="n"/>
            </a:pPr>
            <a:r>
              <a:rPr lang="zh-CN"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配备先进的围术期麻醉辅助设备</a:t>
            </a:r>
            <a:r>
              <a:rPr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 ，包括</a:t>
            </a:r>
            <a:r>
              <a:rPr lang="zh-CN"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自体血细胞</a:t>
            </a: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回输</a:t>
            </a:r>
            <a:r>
              <a:rPr lang="zh-CN"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血小板分离技术</a:t>
            </a:r>
            <a:r>
              <a:rPr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a:t>
            </a: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多模态</a:t>
            </a:r>
            <a:r>
              <a:rPr lang="zh-CN"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血流动力学监测</a:t>
            </a: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体系</a:t>
            </a:r>
            <a:r>
              <a:rPr lang="zh-CN"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、体温管理、术中经食道超声心动图、脑电双频谱指数</a:t>
            </a:r>
            <a:r>
              <a:rPr lang="en-US" altLang="zh-CN"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BIS</a:t>
            </a:r>
            <a:r>
              <a:rPr lang="zh-CN" altLang="en-US"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监测、多功能麻醉智能药车，实现麻醉质控实时精准管理。</a:t>
            </a:r>
            <a:endParaRPr lang="en-US" altLang="zh-CN"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endParaRPr>
          </a:p>
          <a:p>
            <a:pPr marL="184150" indent="-171450" eaLnBrk="0">
              <a:lnSpc>
                <a:spcPct val="200000"/>
              </a:lnSpc>
              <a:buFont typeface="Wingdings" panose="05000000000000000000" pitchFamily="2" charset="2"/>
              <a:buChar char="n"/>
            </a:pPr>
            <a:r>
              <a:rPr lang="zh-CN" altLang="en-US"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建立临床质控管理体系：</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2700" eaLnBrk="0">
              <a:lnSpc>
                <a:spcPct val="200000"/>
              </a:lnSpc>
            </a:pPr>
            <a:r>
              <a:rPr lang="en-US" altLang="zh-CN" sz="14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高风险病例筛查体系及风险管控早期预警模式建设</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2700" eaLnBrk="0">
              <a:lnSpc>
                <a:spcPct val="200000"/>
              </a:lnSpc>
            </a:pPr>
            <a:r>
              <a:rPr lang="en-US" altLang="zh-CN" sz="14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危重病例手术围麻醉期管理决策复盘</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12700" eaLnBrk="0">
              <a:lnSpc>
                <a:spcPct val="200000"/>
              </a:lnSpc>
            </a:pPr>
            <a:r>
              <a:rPr lang="en-US" altLang="zh-CN" sz="1400" kern="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按手术难度分级进行麻醉分级质控管理</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200000"/>
              </a:lnSpc>
              <a:buFont typeface="Wingdings" panose="05000000000000000000" pitchFamily="2" charset="2"/>
              <a:buChar char="n"/>
            </a:pPr>
            <a:r>
              <a:rPr lang="zh-CN" altLang="en-US"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践行舒适化医疗，建设无痛综合医院</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200000"/>
              </a:lnSpc>
              <a:buFont typeface="Wingdings" panose="05000000000000000000" pitchFamily="2" charset="2"/>
              <a:buChar char="n"/>
            </a:pPr>
            <a:r>
              <a:rPr kumimoji="0" lang="zh-CN" altLang="en-US" sz="140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围手术期全过程精细化管理的信息化建设</a:t>
            </a:r>
            <a:endParaRPr lang="en-US" altLang="zh-CN" sz="1400" kern="0" dirty="0">
              <a:latin typeface="微软雅黑" panose="020B0503020204020204" pitchFamily="34" charset="-122"/>
              <a:ea typeface="微软雅黑" panose="020B0503020204020204" pitchFamily="34" charset="-122"/>
              <a:cs typeface="Times New Roman" panose="02020603050405020304" pitchFamily="18" charset="0"/>
            </a:endParaRPr>
          </a:p>
          <a:p>
            <a:pPr marL="12700" eaLnBrk="0">
              <a:lnSpc>
                <a:spcPct val="200000"/>
              </a:lnSpc>
            </a:pPr>
            <a:r>
              <a:rPr lang="en-US" altLang="zh-CN" sz="1400" b="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400" b="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为医院管理决策提供信息化支持依据</a:t>
            </a:r>
            <a:endPar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12700" eaLnBrk="0">
              <a:lnSpc>
                <a:spcPct val="200000"/>
              </a:lnSpc>
            </a:pP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54" name="textbox 54">
            <a:extLst>
              <a:ext uri="{FF2B5EF4-FFF2-40B4-BE49-F238E27FC236}">
                <a16:creationId xmlns:a16="http://schemas.microsoft.com/office/drawing/2014/main" id="{85402857-1BF6-D4CE-E325-8D6C0353F5F7}"/>
              </a:ext>
            </a:extLst>
          </p:cNvPr>
          <p:cNvSpPr/>
          <p:nvPr/>
        </p:nvSpPr>
        <p:spPr>
          <a:xfrm>
            <a:off x="458415" y="174049"/>
            <a:ext cx="3592829"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565785"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科室概况-医疗</a:t>
            </a:r>
            <a:endParaRPr sz="2800" dirty="0">
              <a:latin typeface="微软雅黑" panose="020B0503020204020204" charset="-122"/>
              <a:ea typeface="微软雅黑" panose="020B0503020204020204" charset="-122"/>
              <a:cs typeface="微软雅黑" panose="020B0503020204020204" charset="-122"/>
            </a:endParaRPr>
          </a:p>
        </p:txBody>
      </p:sp>
      <p:pic>
        <p:nvPicPr>
          <p:cNvPr id="56" name="picture 56">
            <a:extLst>
              <a:ext uri="{FF2B5EF4-FFF2-40B4-BE49-F238E27FC236}">
                <a16:creationId xmlns:a16="http://schemas.microsoft.com/office/drawing/2014/main" id="{932AC4D7-CE23-B5DA-1EC0-EF41D9557A08}"/>
              </a:ext>
            </a:extLst>
          </p:cNvPr>
          <p:cNvPicPr>
            <a:picLocks noChangeAspect="1"/>
          </p:cNvPicPr>
          <p:nvPr/>
        </p:nvPicPr>
        <p:blipFill>
          <a:blip r:embed="rId3"/>
          <a:stretch>
            <a:fillRect/>
          </a:stretch>
        </p:blipFill>
        <p:spPr>
          <a:xfrm rot="21600000">
            <a:off x="9879965" y="321778"/>
            <a:ext cx="2055641" cy="1039116"/>
          </a:xfrm>
          <a:prstGeom prst="rect">
            <a:avLst/>
          </a:prstGeom>
        </p:spPr>
      </p:pic>
      <p:pic>
        <p:nvPicPr>
          <p:cNvPr id="6" name="图片 5">
            <a:extLst>
              <a:ext uri="{FF2B5EF4-FFF2-40B4-BE49-F238E27FC236}">
                <a16:creationId xmlns:a16="http://schemas.microsoft.com/office/drawing/2014/main" id="{1207890D-7C64-3077-5467-00F060A0D0D3}"/>
              </a:ext>
            </a:extLst>
          </p:cNvPr>
          <p:cNvPicPr/>
          <p:nvPr/>
        </p:nvPicPr>
        <p:blipFill>
          <a:blip r:embed="rId4"/>
          <a:srcRect l="18008" r="12620"/>
          <a:stretch/>
        </p:blipFill>
        <p:spPr>
          <a:xfrm>
            <a:off x="9828805" y="4335517"/>
            <a:ext cx="1972537" cy="2522483"/>
          </a:xfrm>
          <a:prstGeom prst="rect">
            <a:avLst/>
          </a:prstGeom>
        </p:spPr>
      </p:pic>
      <p:pic>
        <p:nvPicPr>
          <p:cNvPr id="7" name="图片 6">
            <a:extLst>
              <a:ext uri="{FF2B5EF4-FFF2-40B4-BE49-F238E27FC236}">
                <a16:creationId xmlns:a16="http://schemas.microsoft.com/office/drawing/2014/main" id="{8DA17553-7270-A99F-C6A9-921268E8A8C0}"/>
              </a:ext>
            </a:extLst>
          </p:cNvPr>
          <p:cNvPicPr/>
          <p:nvPr/>
        </p:nvPicPr>
        <p:blipFill>
          <a:blip r:embed="rId5"/>
          <a:stretch>
            <a:fillRect/>
          </a:stretch>
        </p:blipFill>
        <p:spPr>
          <a:xfrm>
            <a:off x="7891617" y="4343743"/>
            <a:ext cx="1846076" cy="2522483"/>
          </a:xfrm>
          <a:prstGeom prst="rect">
            <a:avLst/>
          </a:prstGeom>
        </p:spPr>
      </p:pic>
      <p:sp>
        <p:nvSpPr>
          <p:cNvPr id="8" name="文本框 7">
            <a:extLst>
              <a:ext uri="{FF2B5EF4-FFF2-40B4-BE49-F238E27FC236}">
                <a16:creationId xmlns:a16="http://schemas.microsoft.com/office/drawing/2014/main" id="{3D6EC2CA-7B0A-6444-CBCB-D6217D31D7DF}"/>
              </a:ext>
            </a:extLst>
          </p:cNvPr>
          <p:cNvSpPr txBox="1"/>
          <p:nvPr/>
        </p:nvSpPr>
        <p:spPr>
          <a:xfrm>
            <a:off x="409633" y="1297596"/>
            <a:ext cx="8332346" cy="397353"/>
          </a:xfrm>
          <a:prstGeom prst="rect">
            <a:avLst/>
          </a:prstGeom>
          <a:noFill/>
        </p:spPr>
        <p:txBody>
          <a:bodyPr wrap="square">
            <a:spAutoFit/>
          </a:bodyPr>
          <a:lstStyle/>
          <a:p>
            <a:pPr marL="12700" algn="l" rtl="0" eaLnBrk="0">
              <a:lnSpc>
                <a:spcPts val="2585"/>
              </a:lnSpc>
            </a:pPr>
            <a:r>
              <a:rPr lang="zh-CN" altLang="en-US" sz="1800" b="1" kern="0" spc="-60" dirty="0">
                <a:solidFill>
                  <a:srgbClr val="000000">
                    <a:alpha val="100000"/>
                  </a:srgbClr>
                </a:solidFill>
                <a:latin typeface="微软雅黑" panose="020B0503020204020204" charset="-122"/>
                <a:ea typeface="微软雅黑" panose="020B0503020204020204" charset="-122"/>
                <a:cs typeface="微软雅黑" panose="020B0503020204020204" charset="-122"/>
              </a:rPr>
              <a:t>以“强专科，优综合”为目标，打造“安全、高效、有序、向上”的麻醉手术团队</a:t>
            </a:r>
          </a:p>
        </p:txBody>
      </p:sp>
      <p:pic>
        <p:nvPicPr>
          <p:cNvPr id="9" name="图片 8" descr="C:\Users\Administrator\Desktop\微信图片_20230704200810.jpg">
            <a:extLst>
              <a:ext uri="{FF2B5EF4-FFF2-40B4-BE49-F238E27FC236}">
                <a16:creationId xmlns:a16="http://schemas.microsoft.com/office/drawing/2014/main" id="{0B322B77-3CCB-5AEE-E94E-FA71B59B11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321" b="321"/>
          <a:stretch>
            <a:fillRect/>
          </a:stretch>
        </p:blipFill>
        <p:spPr bwMode="auto">
          <a:xfrm>
            <a:off x="8064062" y="1746137"/>
            <a:ext cx="3224048" cy="2461606"/>
          </a:xfrm>
          <a:custGeom>
            <a:avLst/>
            <a:gdLst>
              <a:gd name="connsiteX0" fmla="*/ 0 w 4527622"/>
              <a:gd name="connsiteY0" fmla="*/ 0 h 3394509"/>
              <a:gd name="connsiteX1" fmla="*/ 4281893 w 4527622"/>
              <a:gd name="connsiteY1" fmla="*/ 0 h 3394509"/>
              <a:gd name="connsiteX2" fmla="*/ 4527622 w 4527622"/>
              <a:gd name="connsiteY2" fmla="*/ 245729 h 3394509"/>
              <a:gd name="connsiteX3" fmla="*/ 4527622 w 4527622"/>
              <a:gd name="connsiteY3" fmla="*/ 3394509 h 3394509"/>
              <a:gd name="connsiteX4" fmla="*/ 0 w 4527622"/>
              <a:gd name="connsiteY4" fmla="*/ 3394509 h 339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7622" h="3394509">
                <a:moveTo>
                  <a:pt x="0" y="0"/>
                </a:moveTo>
                <a:lnTo>
                  <a:pt x="4281893" y="0"/>
                </a:lnTo>
                <a:lnTo>
                  <a:pt x="4527622" y="245729"/>
                </a:lnTo>
                <a:lnTo>
                  <a:pt x="4527622" y="3394509"/>
                </a:lnTo>
                <a:lnTo>
                  <a:pt x="0" y="339450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8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4"/>
          <p:cNvPicPr>
            <a:picLocks noChangeAspect="1"/>
          </p:cNvPicPr>
          <p:nvPr/>
        </p:nvPicPr>
        <p:blipFill>
          <a:blip r:embed="rId2"/>
          <a:stretch>
            <a:fillRect/>
          </a:stretch>
        </p:blipFill>
        <p:spPr>
          <a:xfrm rot="21600000">
            <a:off x="0" y="0"/>
            <a:ext cx="12192000" cy="6858000"/>
          </a:xfrm>
          <a:prstGeom prst="rect">
            <a:avLst/>
          </a:prstGeom>
        </p:spPr>
      </p:pic>
      <p:sp>
        <p:nvSpPr>
          <p:cNvPr id="76" name="textbox 76"/>
          <p:cNvSpPr/>
          <p:nvPr/>
        </p:nvSpPr>
        <p:spPr>
          <a:xfrm>
            <a:off x="643256" y="1196977"/>
            <a:ext cx="7269480" cy="453453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3970" algn="l" rtl="0" eaLnBrk="0">
              <a:lnSpc>
                <a:spcPct val="90000"/>
              </a:lnSpc>
            </a:pPr>
            <a:r>
              <a:rPr lang="zh-CN" b="1" kern="0" spc="-50" dirty="0">
                <a:solidFill>
                  <a:srgbClr val="000000">
                    <a:alpha val="100000"/>
                  </a:srgbClr>
                </a:solidFill>
                <a:latin typeface="微软雅黑" panose="020B0503020204020204" charset="-122"/>
                <a:ea typeface="微软雅黑" panose="020B0503020204020204" charset="-122"/>
                <a:cs typeface="微软雅黑" panose="020B0503020204020204" charset="-122"/>
              </a:rPr>
              <a:t>传道授业，解惑启智；交流共建，合作共赢</a:t>
            </a:r>
            <a:endParaRPr dirty="0">
              <a:latin typeface="Arial" panose="020B0604020202020204"/>
              <a:ea typeface="Arial" panose="020B0604020202020204"/>
              <a:cs typeface="Arial" panose="020B0604020202020204"/>
            </a:endParaRPr>
          </a:p>
          <a:p>
            <a:pPr marL="233045" indent="-220345" algn="l" rtl="0" eaLnBrk="0" fontAlgn="auto">
              <a:lnSpc>
                <a:spcPct val="200000"/>
              </a:lnSpc>
              <a:spcBef>
                <a:spcPts val="545"/>
              </a:spcBef>
            </a:pPr>
            <a:r>
              <a:rPr sz="1400" kern="0" spc="0" dirty="0">
                <a:solidFill>
                  <a:srgbClr val="000000">
                    <a:alpha val="100000"/>
                  </a:srgbClr>
                </a:solidFill>
                <a:latin typeface="Wingdings" panose="05000000000000000000"/>
                <a:ea typeface="Wingdings" panose="05000000000000000000"/>
                <a:cs typeface="Wingdings" panose="05000000000000000000"/>
              </a:rPr>
              <a:t>n</a:t>
            </a:r>
            <a:r>
              <a:rPr sz="1400" kern="0" spc="-630" dirty="0">
                <a:solidFill>
                  <a:srgbClr val="000000">
                    <a:alpha val="100000"/>
                  </a:srgbClr>
                </a:solidFill>
                <a:latin typeface="Wingdings" panose="05000000000000000000"/>
                <a:ea typeface="Wingdings" panose="05000000000000000000"/>
                <a:cs typeface="Wingdings" panose="05000000000000000000"/>
              </a:rPr>
              <a:t> </a:t>
            </a:r>
            <a:r>
              <a:rPr lang="zh-CN" altLang="en-US" sz="1400" dirty="0">
                <a:latin typeface="微软雅黑" panose="020B0503020204020204" pitchFamily="34" charset="-122"/>
                <a:ea typeface="微软雅黑" panose="020B0503020204020204" pitchFamily="34" charset="-122"/>
                <a:sym typeface="+mn-ea"/>
              </a:rPr>
              <a:t>国家心血管麻醉专科医师培训基地</a:t>
            </a:r>
            <a:endParaRPr sz="1400" dirty="0">
              <a:latin typeface="微软雅黑" panose="020B0503020204020204" pitchFamily="34" charset="-122"/>
              <a:ea typeface="微软雅黑" panose="020B0503020204020204" pitchFamily="34" charset="-122"/>
              <a:cs typeface="Arial" panose="020B0604020202020204"/>
            </a:endParaRPr>
          </a:p>
          <a:p>
            <a:pPr marL="285750" indent="-285750" eaLnBrk="1" fontAlgn="auto">
              <a:lnSpc>
                <a:spcPct val="200000"/>
              </a:lnSpc>
              <a:spcBef>
                <a:spcPts val="1000"/>
              </a:spcBef>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sym typeface="+mn-ea"/>
              </a:rPr>
              <a:t>开展多学制进修培训，开设</a:t>
            </a:r>
            <a:r>
              <a:rPr lang="zh-CN" altLang="en-US" sz="1400" dirty="0">
                <a:solidFill>
                  <a:schemeClr val="tx1"/>
                </a:solidFill>
                <a:latin typeface="微软雅黑" panose="020B0503020204020204" pitchFamily="34" charset="-122"/>
                <a:ea typeface="微软雅黑" panose="020B0503020204020204" pitchFamily="34" charset="-122"/>
                <a:sym typeface="+mn-ea"/>
              </a:rPr>
              <a:t>短期专项培训班</a:t>
            </a:r>
            <a:endParaRPr lang="en-US" altLang="zh-CN" sz="1400" dirty="0">
              <a:solidFill>
                <a:schemeClr val="tx1"/>
              </a:solidFill>
              <a:latin typeface="微软雅黑" panose="020B0503020204020204" pitchFamily="34" charset="-122"/>
              <a:ea typeface="微软雅黑" panose="020B0503020204020204" pitchFamily="34" charset="-122"/>
            </a:endParaRPr>
          </a:p>
          <a:p>
            <a:pPr eaLnBrk="1" fontAlgn="auto">
              <a:lnSpc>
                <a:spcPct val="200000"/>
              </a:lnSpc>
              <a:spcBef>
                <a:spcPts val="1000"/>
              </a:spcBef>
            </a:pP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     麻醉超声培训班</a:t>
            </a:r>
            <a:r>
              <a:rPr lang="en-US" altLang="zh-CN" sz="1400" dirty="0">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大血管培训班</a:t>
            </a:r>
            <a:r>
              <a:rPr lang="en-US" altLang="zh-CN" sz="1400" dirty="0">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小儿先心培训班</a:t>
            </a:r>
          </a:p>
          <a:p>
            <a:pPr marL="285750" indent="-285750" fontAlgn="auto">
              <a:lnSpc>
                <a:spcPct val="20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特色课程</a:t>
            </a:r>
            <a:endParaRPr lang="en-US" altLang="zh-CN" sz="1400" dirty="0">
              <a:latin typeface="微软雅黑" panose="020B0503020204020204" pitchFamily="34" charset="-122"/>
              <a:ea typeface="微软雅黑" panose="020B0503020204020204" pitchFamily="34" charset="-122"/>
              <a:cs typeface="宋体" panose="02010600030101010101" pitchFamily="2" charset="-122"/>
            </a:endParaRPr>
          </a:p>
          <a:p>
            <a:pPr marL="0" indent="0" fontAlgn="auto">
              <a:lnSpc>
                <a:spcPct val="200000"/>
              </a:lnSpc>
              <a:buNone/>
            </a:pP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     新青年网络公开课</a:t>
            </a:r>
            <a:r>
              <a:rPr lang="en-US" altLang="zh-CN" sz="1400" dirty="0">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特色病例讨论</a:t>
            </a:r>
            <a:r>
              <a:rPr lang="en-US" altLang="zh-CN" sz="1400" dirty="0">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1400" dirty="0">
                <a:latin typeface="微软雅黑" panose="020B0503020204020204" pitchFamily="34" charset="-122"/>
                <a:ea typeface="微软雅黑" panose="020B0503020204020204" pitchFamily="34" charset="-122"/>
                <a:cs typeface="宋体" panose="02010600030101010101" pitchFamily="2" charset="-122"/>
                <a:sym typeface="+mn-ea"/>
              </a:rPr>
              <a:t>住院医课堂</a:t>
            </a:r>
          </a:p>
          <a:p>
            <a:pPr marL="285750" indent="-285750" fontAlgn="auto">
              <a:lnSpc>
                <a:spcPct val="200000"/>
              </a:lnSpc>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sym typeface="+mn-ea"/>
              </a:rPr>
              <a:t>依托安贞医院国家临床中心协作平台，成立安贞麻醉联盟，联盟成员覆盖全国</a:t>
            </a:r>
            <a:r>
              <a:rPr lang="en-US" altLang="zh-CN" sz="1400" dirty="0">
                <a:latin typeface="微软雅黑" panose="020B0503020204020204" pitchFamily="34" charset="-122"/>
                <a:ea typeface="微软雅黑" panose="020B0503020204020204" pitchFamily="34" charset="-122"/>
                <a:sym typeface="+mn-ea"/>
              </a:rPr>
              <a:t>70</a:t>
            </a:r>
            <a:r>
              <a:rPr lang="zh-CN" altLang="en-US" sz="1400" dirty="0">
                <a:latin typeface="微软雅黑" panose="020B0503020204020204" pitchFamily="34" charset="-122"/>
                <a:ea typeface="微软雅黑" panose="020B0503020204020204" pitchFamily="34" charset="-122"/>
                <a:sym typeface="+mn-ea"/>
              </a:rPr>
              <a:t>余家医院。</a:t>
            </a:r>
            <a:endParaRPr lang="en-US" altLang="zh-CN" sz="1400" dirty="0">
              <a:latin typeface="微软雅黑" panose="020B0503020204020204" pitchFamily="34" charset="-122"/>
              <a:ea typeface="微软雅黑" panose="020B0503020204020204" pitchFamily="34" charset="-122"/>
              <a:sym typeface="+mn-ea"/>
            </a:endParaRPr>
          </a:p>
          <a:p>
            <a:pPr>
              <a:lnSpc>
                <a:spcPct val="200000"/>
              </a:lnSpc>
            </a:pPr>
            <a:r>
              <a:rPr lang="zh-CN" altLang="en-US" sz="1400" b="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   推动以心血管疾病为背景的麻醉能力同质化建设及多中心数据库建设。</a:t>
            </a:r>
            <a:endParaRPr lang="zh-CN" altLang="en-US"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fontAlgn="auto">
              <a:lnSpc>
                <a:spcPct val="200000"/>
              </a:lnSpc>
            </a:pPr>
            <a:endParaRPr sz="1400" dirty="0">
              <a:latin typeface="微软雅黑" panose="020B0503020204020204" pitchFamily="34" charset="-122"/>
              <a:ea typeface="微软雅黑" panose="020B0503020204020204" pitchFamily="34" charset="-122"/>
              <a:cs typeface="微软雅黑" panose="020B0503020204020204" charset="-122"/>
            </a:endParaRPr>
          </a:p>
          <a:p>
            <a:pPr marL="0" indent="0" fontAlgn="auto">
              <a:lnSpc>
                <a:spcPct val="150000"/>
              </a:lnSpc>
              <a:buNone/>
            </a:pPr>
            <a:endParaRPr lang="zh-CN" altLang="en-US" dirty="0">
              <a:latin typeface="黑体" panose="02010609060101010101" charset="-122"/>
              <a:ea typeface="黑体" panose="02010609060101010101" charset="-122"/>
              <a:cs typeface="宋体" panose="02010600030101010101" pitchFamily="2" charset="-122"/>
              <a:sym typeface="+mn-ea"/>
            </a:endParaRPr>
          </a:p>
        </p:txBody>
      </p:sp>
      <p:sp>
        <p:nvSpPr>
          <p:cNvPr id="84" name="textbox 84"/>
          <p:cNvSpPr/>
          <p:nvPr/>
        </p:nvSpPr>
        <p:spPr>
          <a:xfrm>
            <a:off x="646386" y="234316"/>
            <a:ext cx="3592829"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565785"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a:t>
            </a:r>
            <a:r>
              <a:rPr lang="zh-CN"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教学</a:t>
            </a:r>
          </a:p>
        </p:txBody>
      </p:sp>
      <p:pic>
        <p:nvPicPr>
          <p:cNvPr id="86" name="picture 86"/>
          <p:cNvPicPr>
            <a:picLocks noChangeAspect="1"/>
          </p:cNvPicPr>
          <p:nvPr/>
        </p:nvPicPr>
        <p:blipFill>
          <a:blip r:embed="rId3"/>
          <a:stretch>
            <a:fillRect/>
          </a:stretch>
        </p:blipFill>
        <p:spPr>
          <a:xfrm rot="21600000">
            <a:off x="9879965" y="321778"/>
            <a:ext cx="2055641" cy="1039116"/>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221" y="3291840"/>
            <a:ext cx="2955290" cy="1670050"/>
          </a:xfrm>
          <a:prstGeom prst="rect">
            <a:avLst/>
          </a:prstGeom>
          <a:ln>
            <a:noFill/>
          </a:ln>
          <a:effectLst>
            <a:softEdge rad="112500"/>
          </a:effectLst>
        </p:spPr>
      </p:pic>
      <p:pic>
        <p:nvPicPr>
          <p:cNvPr id="2" name="图片 1"/>
          <p:cNvPicPr>
            <a:picLocks noChangeAspect="1"/>
          </p:cNvPicPr>
          <p:nvPr/>
        </p:nvPicPr>
        <p:blipFill>
          <a:blip r:embed="rId5"/>
          <a:stretch>
            <a:fillRect/>
          </a:stretch>
        </p:blipFill>
        <p:spPr>
          <a:xfrm>
            <a:off x="8292221" y="1307584"/>
            <a:ext cx="2915285" cy="1931035"/>
          </a:xfrm>
          <a:prstGeom prst="rect">
            <a:avLst/>
          </a:prstGeom>
        </p:spPr>
      </p:pic>
      <p:pic>
        <p:nvPicPr>
          <p:cNvPr id="3" name="图片 2"/>
          <p:cNvPicPr>
            <a:picLocks noChangeAspect="1"/>
          </p:cNvPicPr>
          <p:nvPr/>
        </p:nvPicPr>
        <p:blipFill>
          <a:blip r:embed="rId6"/>
          <a:stretch>
            <a:fillRect/>
          </a:stretch>
        </p:blipFill>
        <p:spPr>
          <a:xfrm>
            <a:off x="1264285" y="4961255"/>
            <a:ext cx="5317490" cy="1820545"/>
          </a:xfrm>
          <a:prstGeom prst="rect">
            <a:avLst/>
          </a:prstGeom>
        </p:spPr>
      </p:pic>
      <p:pic>
        <p:nvPicPr>
          <p:cNvPr id="5" name="图片 4">
            <a:extLst>
              <a:ext uri="{FF2B5EF4-FFF2-40B4-BE49-F238E27FC236}">
                <a16:creationId xmlns:a16="http://schemas.microsoft.com/office/drawing/2014/main" id="{A6F99390-08BF-B9D7-C997-F088B431EF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2221" y="5054697"/>
            <a:ext cx="3001664" cy="168843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A2F19-1F81-ED74-0EEB-9EDE20B417C7}"/>
            </a:ext>
          </a:extLst>
        </p:cNvPr>
        <p:cNvGrpSpPr/>
        <p:nvPr/>
      </p:nvGrpSpPr>
      <p:grpSpPr>
        <a:xfrm>
          <a:off x="0" y="0"/>
          <a:ext cx="0" cy="0"/>
          <a:chOff x="0" y="0"/>
          <a:chExt cx="0" cy="0"/>
        </a:xfrm>
      </p:grpSpPr>
      <p:pic>
        <p:nvPicPr>
          <p:cNvPr id="58" name="picture 58">
            <a:extLst>
              <a:ext uri="{FF2B5EF4-FFF2-40B4-BE49-F238E27FC236}">
                <a16:creationId xmlns:a16="http://schemas.microsoft.com/office/drawing/2014/main" id="{0D518F3B-9FAA-A52D-0301-505A7DB6C295}"/>
              </a:ext>
            </a:extLst>
          </p:cNvPr>
          <p:cNvPicPr>
            <a:picLocks noChangeAspect="1"/>
          </p:cNvPicPr>
          <p:nvPr/>
        </p:nvPicPr>
        <p:blipFill>
          <a:blip r:embed="rId2"/>
          <a:stretch>
            <a:fillRect/>
          </a:stretch>
        </p:blipFill>
        <p:spPr>
          <a:xfrm rot="21600000">
            <a:off x="0" y="0"/>
            <a:ext cx="12192000" cy="6858000"/>
          </a:xfrm>
          <a:prstGeom prst="rect">
            <a:avLst/>
          </a:prstGeom>
        </p:spPr>
      </p:pic>
      <p:sp>
        <p:nvSpPr>
          <p:cNvPr id="62" name="textbox 62">
            <a:extLst>
              <a:ext uri="{FF2B5EF4-FFF2-40B4-BE49-F238E27FC236}">
                <a16:creationId xmlns:a16="http://schemas.microsoft.com/office/drawing/2014/main" id="{3C6C6095-50B1-81F7-329C-CF9307F54DF0}"/>
              </a:ext>
            </a:extLst>
          </p:cNvPr>
          <p:cNvSpPr/>
          <p:nvPr/>
        </p:nvSpPr>
        <p:spPr>
          <a:xfrm>
            <a:off x="583325" y="293688"/>
            <a:ext cx="3592829"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30000"/>
              </a:lnSpc>
            </a:pPr>
            <a:endParaRPr sz="1000" dirty="0">
              <a:latin typeface="Arial" panose="020B0604020202020204"/>
              <a:ea typeface="Arial" panose="020B0604020202020204"/>
              <a:cs typeface="Arial" panose="020B0604020202020204"/>
            </a:endParaRPr>
          </a:p>
          <a:p>
            <a:pPr marL="565785" algn="l" rtl="0" eaLnBrk="0">
              <a:lnSpc>
                <a:spcPct val="89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科室概况-科研</a:t>
            </a:r>
            <a:endParaRPr sz="2800" dirty="0">
              <a:latin typeface="微软雅黑" panose="020B0503020204020204" charset="-122"/>
              <a:ea typeface="微软雅黑" panose="020B0503020204020204" charset="-122"/>
              <a:cs typeface="微软雅黑" panose="020B0503020204020204" charset="-122"/>
            </a:endParaRPr>
          </a:p>
        </p:txBody>
      </p:sp>
      <p:pic>
        <p:nvPicPr>
          <p:cNvPr id="72" name="picture 72">
            <a:extLst>
              <a:ext uri="{FF2B5EF4-FFF2-40B4-BE49-F238E27FC236}">
                <a16:creationId xmlns:a16="http://schemas.microsoft.com/office/drawing/2014/main" id="{C0A9482F-956E-D0C4-6889-1D9B309A4C89}"/>
              </a:ext>
            </a:extLst>
          </p:cNvPr>
          <p:cNvPicPr>
            <a:picLocks noChangeAspect="1"/>
          </p:cNvPicPr>
          <p:nvPr/>
        </p:nvPicPr>
        <p:blipFill>
          <a:blip r:embed="rId3"/>
          <a:stretch>
            <a:fillRect/>
          </a:stretch>
        </p:blipFill>
        <p:spPr>
          <a:xfrm rot="21600000">
            <a:off x="9879965" y="321778"/>
            <a:ext cx="2055641" cy="1039116"/>
          </a:xfrm>
          <a:prstGeom prst="rect">
            <a:avLst/>
          </a:prstGeom>
        </p:spPr>
      </p:pic>
      <p:pic>
        <p:nvPicPr>
          <p:cNvPr id="42" name="Picture 2">
            <a:extLst>
              <a:ext uri="{FF2B5EF4-FFF2-40B4-BE49-F238E27FC236}">
                <a16:creationId xmlns:a16="http://schemas.microsoft.com/office/drawing/2014/main" id="{B1359C10-059D-9CDD-A590-B358B09A62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24411"/>
          <a:stretch>
            <a:fillRect/>
          </a:stretch>
        </p:blipFill>
        <p:spPr bwMode="auto">
          <a:xfrm>
            <a:off x="125095" y="5133973"/>
            <a:ext cx="2973705" cy="1647825"/>
          </a:xfrm>
          <a:prstGeom prst="snip2DiagRect">
            <a:avLst>
              <a:gd name="adj1" fmla="val 0"/>
              <a:gd name="adj2" fmla="val 5200"/>
            </a:avLst>
          </a:prstGeom>
          <a:solidFill>
            <a:schemeClr val="bg1"/>
          </a:solidFill>
          <a:ln w="9525">
            <a:gradFill>
              <a:gsLst>
                <a:gs pos="0">
                  <a:schemeClr val="bg1">
                    <a:lumMod val="75000"/>
                  </a:schemeClr>
                </a:gs>
                <a:gs pos="100000">
                  <a:schemeClr val="bg1"/>
                </a:gs>
              </a:gsLst>
              <a:lin ang="5400000" scaled="1"/>
            </a:gradFill>
            <a:miter lim="800000"/>
            <a:headEnd/>
            <a:tailEnd/>
          </a:ln>
          <a:effectLst>
            <a:outerShdw blurRad="215900" dist="38100" algn="l" rotWithShape="0">
              <a:prstClr val="black">
                <a:alpha val="26000"/>
              </a:prstClr>
            </a:outerShdw>
          </a:effectLst>
        </p:spPr>
      </p:pic>
      <p:sp>
        <p:nvSpPr>
          <p:cNvPr id="6" name="文本框 5">
            <a:extLst>
              <a:ext uri="{FF2B5EF4-FFF2-40B4-BE49-F238E27FC236}">
                <a16:creationId xmlns:a16="http://schemas.microsoft.com/office/drawing/2014/main" id="{2E782617-A09B-5FEA-6EAC-6030A3C7A0CC}"/>
              </a:ext>
            </a:extLst>
          </p:cNvPr>
          <p:cNvSpPr txBox="1"/>
          <p:nvPr/>
        </p:nvSpPr>
        <p:spPr>
          <a:xfrm>
            <a:off x="127000" y="5236210"/>
            <a:ext cx="3425825" cy="274320"/>
          </a:xfrm>
          <a:prstGeom prst="rect">
            <a:avLst/>
          </a:prstGeom>
          <a:noFill/>
        </p:spPr>
        <p:txBody>
          <a:bodyPr wrap="square" rtlCol="0">
            <a:noAutofit/>
          </a:bodyPr>
          <a:lstStyle>
            <a:defPPr>
              <a:defRPr lang="zh-CN"/>
            </a:defPPr>
            <a:lvl1pPr algn="l" rtl="0" fontAlgn="base">
              <a:spcBef>
                <a:spcPct val="0"/>
              </a:spcBef>
              <a:spcAft>
                <a:spcPct val="0"/>
              </a:spcAft>
              <a:defRPr kumimoji="1" sz="2400" kern="1200">
                <a:solidFill>
                  <a:schemeClr val="tx1"/>
                </a:solidFill>
                <a:latin typeface="Times New Roman" panose="02020603050405020304" charset="0"/>
                <a:ea typeface="宋体" panose="02010600030101010101" pitchFamily="2" charset="-122"/>
                <a:cs typeface="+mn-cs"/>
              </a:defRPr>
            </a:lvl1pPr>
            <a:lvl2pPr marL="457200" algn="l" rtl="0" fontAlgn="base">
              <a:spcBef>
                <a:spcPct val="0"/>
              </a:spcBef>
              <a:spcAft>
                <a:spcPct val="0"/>
              </a:spcAft>
              <a:defRPr kumimoji="1" sz="2400" kern="1200">
                <a:solidFill>
                  <a:schemeClr val="tx1"/>
                </a:solidFill>
                <a:latin typeface="Times New Roman" panose="02020603050405020304" charset="0"/>
                <a:ea typeface="宋体" panose="02010600030101010101" pitchFamily="2" charset="-122"/>
                <a:cs typeface="+mn-cs"/>
              </a:defRPr>
            </a:lvl2pPr>
            <a:lvl3pPr marL="914400" algn="l" rtl="0" fontAlgn="base">
              <a:spcBef>
                <a:spcPct val="0"/>
              </a:spcBef>
              <a:spcAft>
                <a:spcPct val="0"/>
              </a:spcAft>
              <a:defRPr kumimoji="1" sz="2400" kern="1200">
                <a:solidFill>
                  <a:schemeClr val="tx1"/>
                </a:solidFill>
                <a:latin typeface="Times New Roman" panose="02020603050405020304" charset="0"/>
                <a:ea typeface="宋体" panose="02010600030101010101" pitchFamily="2" charset="-122"/>
                <a:cs typeface="+mn-cs"/>
              </a:defRPr>
            </a:lvl3pPr>
            <a:lvl4pPr marL="1371600" algn="l" rtl="0" fontAlgn="base">
              <a:spcBef>
                <a:spcPct val="0"/>
              </a:spcBef>
              <a:spcAft>
                <a:spcPct val="0"/>
              </a:spcAft>
              <a:defRPr kumimoji="1" sz="2400" kern="1200">
                <a:solidFill>
                  <a:schemeClr val="tx1"/>
                </a:solidFill>
                <a:latin typeface="Times New Roman" panose="02020603050405020304" charset="0"/>
                <a:ea typeface="宋体" panose="02010600030101010101" pitchFamily="2" charset="-122"/>
                <a:cs typeface="+mn-cs"/>
              </a:defRPr>
            </a:lvl4pPr>
            <a:lvl5pPr marL="1828800" algn="l" rtl="0" fontAlgn="base">
              <a:spcBef>
                <a:spcPct val="0"/>
              </a:spcBef>
              <a:spcAft>
                <a:spcPct val="0"/>
              </a:spcAft>
              <a:defRPr kumimoji="1" sz="2400" kern="1200">
                <a:solidFill>
                  <a:schemeClr val="tx1"/>
                </a:solidFill>
                <a:latin typeface="Times New Roman" panose="02020603050405020304" charset="0"/>
                <a:ea typeface="宋体" panose="02010600030101010101" pitchFamily="2" charset="-122"/>
                <a:cs typeface="+mn-cs"/>
              </a:defRPr>
            </a:lvl5pPr>
            <a:lvl6pPr marL="2286000" algn="l" defTabSz="914400" rtl="0" eaLnBrk="1" latinLnBrk="0" hangingPunct="1">
              <a:defRPr kumimoji="1" sz="2400" kern="1200">
                <a:solidFill>
                  <a:schemeClr val="tx1"/>
                </a:solidFill>
                <a:latin typeface="Times New Roman" panose="02020603050405020304" charset="0"/>
                <a:ea typeface="宋体" panose="02010600030101010101" pitchFamily="2" charset="-122"/>
                <a:cs typeface="+mn-cs"/>
              </a:defRPr>
            </a:lvl6pPr>
            <a:lvl7pPr marL="2743200" algn="l" defTabSz="914400" rtl="0" eaLnBrk="1" latinLnBrk="0" hangingPunct="1">
              <a:defRPr kumimoji="1" sz="2400" kern="1200">
                <a:solidFill>
                  <a:schemeClr val="tx1"/>
                </a:solidFill>
                <a:latin typeface="Times New Roman" panose="02020603050405020304" charset="0"/>
                <a:ea typeface="宋体" panose="02010600030101010101" pitchFamily="2" charset="-122"/>
                <a:cs typeface="+mn-cs"/>
              </a:defRPr>
            </a:lvl7pPr>
            <a:lvl8pPr marL="3200400" algn="l" defTabSz="914400" rtl="0" eaLnBrk="1" latinLnBrk="0" hangingPunct="1">
              <a:defRPr kumimoji="1" sz="2400" kern="1200">
                <a:solidFill>
                  <a:schemeClr val="tx1"/>
                </a:solidFill>
                <a:latin typeface="Times New Roman" panose="02020603050405020304" charset="0"/>
                <a:ea typeface="宋体" panose="02010600030101010101" pitchFamily="2" charset="-122"/>
                <a:cs typeface="+mn-cs"/>
              </a:defRPr>
            </a:lvl8pPr>
            <a:lvl9pPr marL="3657600" algn="l" defTabSz="914400" rtl="0" eaLnBrk="1" latinLnBrk="0" hangingPunct="1">
              <a:defRPr kumimoji="1" sz="2400" kern="1200">
                <a:solidFill>
                  <a:schemeClr val="tx1"/>
                </a:solidFill>
                <a:latin typeface="Times New Roman" panose="02020603050405020304" charset="0"/>
                <a:ea typeface="宋体" panose="02010600030101010101" pitchFamily="2" charset="-122"/>
                <a:cs typeface="+mn-cs"/>
              </a:defRPr>
            </a:lvl9pPr>
          </a:lstStyle>
          <a:p>
            <a:pPr algn="just"/>
            <a:r>
              <a:rPr lang="en-US" altLang="zh-CN" sz="1200" b="1" dirty="0">
                <a:latin typeface="微软雅黑" panose="020B0503020204020204" charset="-122"/>
                <a:ea typeface="微软雅黑" panose="020B0503020204020204" charset="-122"/>
                <a:cs typeface="微软雅黑" panose="020B0503020204020204" charset="-122"/>
              </a:rPr>
              <a:t>2021</a:t>
            </a:r>
            <a:r>
              <a:rPr lang="zh-CN" altLang="en-US" sz="1200" b="1" dirty="0">
                <a:latin typeface="微软雅黑" panose="020B0503020204020204" charset="-122"/>
                <a:ea typeface="微软雅黑" panose="020B0503020204020204" charset="-122"/>
                <a:cs typeface="微软雅黑" panose="020B0503020204020204" charset="-122"/>
              </a:rPr>
              <a:t>年度中国麻醉学科</a:t>
            </a:r>
            <a:r>
              <a:rPr lang="en-US" altLang="zh-CN" sz="1200" b="1" dirty="0">
                <a:latin typeface="微软雅黑" panose="020B0503020204020204" charset="-122"/>
                <a:ea typeface="微软雅黑" panose="020B0503020204020204" charset="-122"/>
                <a:cs typeface="微软雅黑" panose="020B0503020204020204" charset="-122"/>
              </a:rPr>
              <a:t>TOP100</a:t>
            </a:r>
            <a:r>
              <a:rPr lang="zh-CN" altLang="en-US" sz="1200" b="1" dirty="0">
                <a:latin typeface="微软雅黑" panose="020B0503020204020204" charset="-122"/>
                <a:ea typeface="微软雅黑" panose="020B0503020204020204" charset="-122"/>
                <a:cs typeface="微软雅黑" panose="020B0503020204020204" charset="-122"/>
              </a:rPr>
              <a:t>论文</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cs typeface="微软雅黑" panose="020B0503020204020204" charset="-122"/>
              </a:rPr>
              <a:t>24</a:t>
            </a:r>
            <a:r>
              <a:rPr lang="zh-CN" altLang="en-US" sz="1200" b="1" dirty="0">
                <a:solidFill>
                  <a:srgbClr val="FF0000"/>
                </a:solidFill>
                <a:latin typeface="微软雅黑" panose="020B0503020204020204" charset="-122"/>
                <a:ea typeface="微软雅黑" panose="020B0503020204020204" charset="-122"/>
                <a:cs typeface="微软雅黑" panose="020B0503020204020204" charset="-122"/>
              </a:rPr>
              <a:t>）</a:t>
            </a:r>
          </a:p>
        </p:txBody>
      </p:sp>
      <p:pic>
        <p:nvPicPr>
          <p:cNvPr id="11" name="Picture 3">
            <a:extLst>
              <a:ext uri="{FF2B5EF4-FFF2-40B4-BE49-F238E27FC236}">
                <a16:creationId xmlns:a16="http://schemas.microsoft.com/office/drawing/2014/main" id="{4CBCEDEB-895E-9B6B-02ED-00C173E189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4" t="1628" r="15853"/>
          <a:stretch>
            <a:fillRect/>
          </a:stretch>
        </p:blipFill>
        <p:spPr bwMode="auto">
          <a:xfrm>
            <a:off x="3172778" y="5209537"/>
            <a:ext cx="3472180" cy="14966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7" name="组合 46">
            <a:extLst>
              <a:ext uri="{FF2B5EF4-FFF2-40B4-BE49-F238E27FC236}">
                <a16:creationId xmlns:a16="http://schemas.microsoft.com/office/drawing/2014/main" id="{626D59D3-F8FA-F5DA-4884-7DBA67C9AA95}"/>
              </a:ext>
            </a:extLst>
          </p:cNvPr>
          <p:cNvGrpSpPr/>
          <p:nvPr/>
        </p:nvGrpSpPr>
        <p:grpSpPr>
          <a:xfrm>
            <a:off x="6975475" y="4912995"/>
            <a:ext cx="4755515" cy="1868805"/>
            <a:chOff x="1383179" y="1103181"/>
            <a:chExt cx="6213857" cy="2262149"/>
          </a:xfrm>
        </p:grpSpPr>
        <p:pic>
          <p:nvPicPr>
            <p:cNvPr id="9" name="图片 8">
              <a:extLst>
                <a:ext uri="{FF2B5EF4-FFF2-40B4-BE49-F238E27FC236}">
                  <a16:creationId xmlns:a16="http://schemas.microsoft.com/office/drawing/2014/main" id="{B0798B3A-5B18-8B12-9D25-F4E276F9DE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12" t="4264" r="16899" b="4293"/>
            <a:stretch>
              <a:fillRect/>
            </a:stretch>
          </p:blipFill>
          <p:spPr>
            <a:xfrm>
              <a:off x="6023972" y="1103181"/>
              <a:ext cx="1573064" cy="2262147"/>
            </a:xfrm>
            <a:custGeom>
              <a:avLst/>
              <a:gdLst>
                <a:gd name="connsiteX0" fmla="*/ 341985 w 3006090"/>
                <a:gd name="connsiteY0" fmla="*/ 0 h 4322914"/>
                <a:gd name="connsiteX1" fmla="*/ 3006090 w 3006090"/>
                <a:gd name="connsiteY1" fmla="*/ 247485 h 4322914"/>
                <a:gd name="connsiteX2" fmla="*/ 3006090 w 3006090"/>
                <a:gd name="connsiteY2" fmla="*/ 4072695 h 4322914"/>
                <a:gd name="connsiteX3" fmla="*/ 340120 w 3006090"/>
                <a:gd name="connsiteY3" fmla="*/ 4322914 h 4322914"/>
                <a:gd name="connsiteX4" fmla="*/ 0 w 3006090"/>
                <a:gd name="connsiteY4" fmla="*/ 4166896 h 4322914"/>
                <a:gd name="connsiteX5" fmla="*/ 0 w 3006090"/>
                <a:gd name="connsiteY5" fmla="*/ 127406 h 432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6090" h="4322914">
                  <a:moveTo>
                    <a:pt x="341985" y="0"/>
                  </a:moveTo>
                  <a:lnTo>
                    <a:pt x="3006090" y="247485"/>
                  </a:lnTo>
                  <a:lnTo>
                    <a:pt x="3006090" y="4072695"/>
                  </a:lnTo>
                  <a:lnTo>
                    <a:pt x="340120" y="4322914"/>
                  </a:lnTo>
                  <a:lnTo>
                    <a:pt x="0" y="4166896"/>
                  </a:lnTo>
                  <a:lnTo>
                    <a:pt x="0" y="127406"/>
                  </a:lnTo>
                  <a:close/>
                </a:path>
              </a:pathLst>
            </a:custGeom>
          </p:spPr>
        </p:pic>
        <p:pic>
          <p:nvPicPr>
            <p:cNvPr id="26" name="图片 25" descr="文本&#10;&#10;描述已自动生成">
              <a:extLst>
                <a:ext uri="{FF2B5EF4-FFF2-40B4-BE49-F238E27FC236}">
                  <a16:creationId xmlns:a16="http://schemas.microsoft.com/office/drawing/2014/main" id="{AC7B0031-4865-C01C-8FB2-60A17BD903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63" r="8078" b="290"/>
            <a:stretch>
              <a:fillRect/>
            </a:stretch>
          </p:blipFill>
          <p:spPr>
            <a:xfrm>
              <a:off x="3622977" y="1103181"/>
              <a:ext cx="1904770" cy="2262148"/>
            </a:xfrm>
            <a:custGeom>
              <a:avLst/>
              <a:gdLst>
                <a:gd name="connsiteX0" fmla="*/ 330111 w 3561080"/>
                <a:gd name="connsiteY0" fmla="*/ 0 h 4229218"/>
                <a:gd name="connsiteX1" fmla="*/ 590981 w 3561080"/>
                <a:gd name="connsiteY1" fmla="*/ 0 h 4229218"/>
                <a:gd name="connsiteX2" fmla="*/ 3561080 w 3561080"/>
                <a:gd name="connsiteY2" fmla="*/ 226854 h 4229218"/>
                <a:gd name="connsiteX3" fmla="*/ 3561080 w 3561080"/>
                <a:gd name="connsiteY3" fmla="*/ 4095097 h 4229218"/>
                <a:gd name="connsiteX4" fmla="*/ 579120 w 3561080"/>
                <a:gd name="connsiteY4" fmla="*/ 4229218 h 4229218"/>
                <a:gd name="connsiteX5" fmla="*/ 528320 w 3561080"/>
                <a:gd name="connsiteY5" fmla="*/ 4229218 h 4229218"/>
                <a:gd name="connsiteX6" fmla="*/ 345440 w 3561080"/>
                <a:gd name="connsiteY6" fmla="*/ 4229218 h 4229218"/>
                <a:gd name="connsiteX7" fmla="*/ 243840 w 3561080"/>
                <a:gd name="connsiteY7" fmla="*/ 4219058 h 4229218"/>
                <a:gd name="connsiteX8" fmla="*/ 162560 w 3561080"/>
                <a:gd name="connsiteY8" fmla="*/ 4183498 h 4229218"/>
                <a:gd name="connsiteX9" fmla="*/ 101600 w 3561080"/>
                <a:gd name="connsiteY9" fmla="*/ 4147938 h 4229218"/>
                <a:gd name="connsiteX10" fmla="*/ 50800 w 3561080"/>
                <a:gd name="connsiteY10" fmla="*/ 4107298 h 4229218"/>
                <a:gd name="connsiteX11" fmla="*/ 0 w 3561080"/>
                <a:gd name="connsiteY11" fmla="*/ 4041984 h 4229218"/>
                <a:gd name="connsiteX12" fmla="*/ 0 w 3561080"/>
                <a:gd name="connsiteY12" fmla="*/ 227448 h 4229218"/>
                <a:gd name="connsiteX13" fmla="*/ 66040 w 3561080"/>
                <a:gd name="connsiteY13" fmla="*/ 144898 h 4229218"/>
                <a:gd name="connsiteX14" fmla="*/ 142240 w 3561080"/>
                <a:gd name="connsiteY14" fmla="*/ 89018 h 4229218"/>
                <a:gd name="connsiteX15" fmla="*/ 208280 w 3561080"/>
                <a:gd name="connsiteY15" fmla="*/ 43298 h 4229218"/>
                <a:gd name="connsiteX16" fmla="*/ 279400 w 3561080"/>
                <a:gd name="connsiteY16" fmla="*/ 17898 h 422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61080" h="4229218">
                  <a:moveTo>
                    <a:pt x="330111" y="0"/>
                  </a:moveTo>
                  <a:lnTo>
                    <a:pt x="590981" y="0"/>
                  </a:lnTo>
                  <a:lnTo>
                    <a:pt x="3561080" y="226854"/>
                  </a:lnTo>
                  <a:lnTo>
                    <a:pt x="3561080" y="4095097"/>
                  </a:lnTo>
                  <a:lnTo>
                    <a:pt x="579120" y="4229218"/>
                  </a:lnTo>
                  <a:lnTo>
                    <a:pt x="528320" y="4229218"/>
                  </a:lnTo>
                  <a:lnTo>
                    <a:pt x="345440" y="4229218"/>
                  </a:lnTo>
                  <a:lnTo>
                    <a:pt x="243840" y="4219058"/>
                  </a:lnTo>
                  <a:lnTo>
                    <a:pt x="162560" y="4183498"/>
                  </a:lnTo>
                  <a:lnTo>
                    <a:pt x="101600" y="4147938"/>
                  </a:lnTo>
                  <a:lnTo>
                    <a:pt x="50800" y="4107298"/>
                  </a:lnTo>
                  <a:lnTo>
                    <a:pt x="0" y="4041984"/>
                  </a:lnTo>
                  <a:lnTo>
                    <a:pt x="0" y="227448"/>
                  </a:lnTo>
                  <a:lnTo>
                    <a:pt x="66040" y="144898"/>
                  </a:lnTo>
                  <a:lnTo>
                    <a:pt x="142240" y="89018"/>
                  </a:lnTo>
                  <a:lnTo>
                    <a:pt x="208280" y="43298"/>
                  </a:lnTo>
                  <a:lnTo>
                    <a:pt x="279400" y="17898"/>
                  </a:lnTo>
                  <a:close/>
                </a:path>
              </a:pathLst>
            </a:custGeom>
          </p:spPr>
        </p:pic>
        <p:pic>
          <p:nvPicPr>
            <p:cNvPr id="37" name="图片 36" descr="文本&#10;&#10;描述已自动生成">
              <a:extLst>
                <a:ext uri="{FF2B5EF4-FFF2-40B4-BE49-F238E27FC236}">
                  <a16:creationId xmlns:a16="http://schemas.microsoft.com/office/drawing/2014/main" id="{6268614B-0134-E8DB-3701-F96F24F463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93" r="11590" b="208"/>
            <a:stretch>
              <a:fillRect/>
            </a:stretch>
          </p:blipFill>
          <p:spPr>
            <a:xfrm>
              <a:off x="1383179" y="1103181"/>
              <a:ext cx="1743572" cy="2262149"/>
            </a:xfrm>
            <a:custGeom>
              <a:avLst/>
              <a:gdLst>
                <a:gd name="connsiteX0" fmla="*/ 288448 w 3556000"/>
                <a:gd name="connsiteY0" fmla="*/ 0 h 4613632"/>
                <a:gd name="connsiteX1" fmla="*/ 327611 w 3556000"/>
                <a:gd name="connsiteY1" fmla="*/ 0 h 4613632"/>
                <a:gd name="connsiteX2" fmla="*/ 325120 w 3556000"/>
                <a:gd name="connsiteY2" fmla="*/ 6072 h 4613632"/>
                <a:gd name="connsiteX3" fmla="*/ 3556000 w 3556000"/>
                <a:gd name="connsiteY3" fmla="*/ 255950 h 4613632"/>
                <a:gd name="connsiteX4" fmla="*/ 3556000 w 3556000"/>
                <a:gd name="connsiteY4" fmla="*/ 4469162 h 4613632"/>
                <a:gd name="connsiteX5" fmla="*/ 355144 w 3556000"/>
                <a:gd name="connsiteY5" fmla="*/ 4612290 h 4613632"/>
                <a:gd name="connsiteX6" fmla="*/ 355600 w 3556000"/>
                <a:gd name="connsiteY6" fmla="*/ 4608552 h 4613632"/>
                <a:gd name="connsiteX7" fmla="*/ 223520 w 3556000"/>
                <a:gd name="connsiteY7" fmla="*/ 4613632 h 4613632"/>
                <a:gd name="connsiteX8" fmla="*/ 157480 w 3556000"/>
                <a:gd name="connsiteY8" fmla="*/ 4593312 h 4613632"/>
                <a:gd name="connsiteX9" fmla="*/ 121920 w 3556000"/>
                <a:gd name="connsiteY9" fmla="*/ 4583152 h 4613632"/>
                <a:gd name="connsiteX10" fmla="*/ 60960 w 3556000"/>
                <a:gd name="connsiteY10" fmla="*/ 4527272 h 4613632"/>
                <a:gd name="connsiteX11" fmla="*/ 0 w 3556000"/>
                <a:gd name="connsiteY11" fmla="*/ 4444541 h 4613632"/>
                <a:gd name="connsiteX12" fmla="*/ 0 w 3556000"/>
                <a:gd name="connsiteY12" fmla="*/ 209635 h 4613632"/>
                <a:gd name="connsiteX13" fmla="*/ 55880 w 3556000"/>
                <a:gd name="connsiteY13" fmla="*/ 117832 h 4613632"/>
                <a:gd name="connsiteX14" fmla="*/ 106680 w 3556000"/>
                <a:gd name="connsiteY14" fmla="*/ 61952 h 4613632"/>
                <a:gd name="connsiteX15" fmla="*/ 147320 w 3556000"/>
                <a:gd name="connsiteY15" fmla="*/ 36552 h 4613632"/>
                <a:gd name="connsiteX16" fmla="*/ 243840 w 3556000"/>
                <a:gd name="connsiteY16" fmla="*/ 11152 h 461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56000" h="4613632">
                  <a:moveTo>
                    <a:pt x="288448" y="0"/>
                  </a:moveTo>
                  <a:lnTo>
                    <a:pt x="327611" y="0"/>
                  </a:lnTo>
                  <a:lnTo>
                    <a:pt x="325120" y="6072"/>
                  </a:lnTo>
                  <a:lnTo>
                    <a:pt x="3556000" y="255950"/>
                  </a:lnTo>
                  <a:lnTo>
                    <a:pt x="3556000" y="4469162"/>
                  </a:lnTo>
                  <a:lnTo>
                    <a:pt x="355144" y="4612290"/>
                  </a:lnTo>
                  <a:lnTo>
                    <a:pt x="355600" y="4608552"/>
                  </a:lnTo>
                  <a:lnTo>
                    <a:pt x="223520" y="4613632"/>
                  </a:lnTo>
                  <a:lnTo>
                    <a:pt x="157480" y="4593312"/>
                  </a:lnTo>
                  <a:lnTo>
                    <a:pt x="121920" y="4583152"/>
                  </a:lnTo>
                  <a:lnTo>
                    <a:pt x="60960" y="4527272"/>
                  </a:lnTo>
                  <a:lnTo>
                    <a:pt x="0" y="4444541"/>
                  </a:lnTo>
                  <a:lnTo>
                    <a:pt x="0" y="209635"/>
                  </a:lnTo>
                  <a:lnTo>
                    <a:pt x="55880" y="117832"/>
                  </a:lnTo>
                  <a:lnTo>
                    <a:pt x="106680" y="61952"/>
                  </a:lnTo>
                  <a:lnTo>
                    <a:pt x="147320" y="36552"/>
                  </a:lnTo>
                  <a:lnTo>
                    <a:pt x="243840" y="11152"/>
                  </a:lnTo>
                  <a:close/>
                </a:path>
              </a:pathLst>
            </a:custGeom>
          </p:spPr>
        </p:pic>
      </p:grpSp>
      <p:sp>
        <p:nvSpPr>
          <p:cNvPr id="3" name="文本框 2">
            <a:extLst>
              <a:ext uri="{FF2B5EF4-FFF2-40B4-BE49-F238E27FC236}">
                <a16:creationId xmlns:a16="http://schemas.microsoft.com/office/drawing/2014/main" id="{3FE7923F-FCD6-366D-FC04-0B24C5759500}"/>
              </a:ext>
            </a:extLst>
          </p:cNvPr>
          <p:cNvSpPr txBox="1"/>
          <p:nvPr/>
        </p:nvSpPr>
        <p:spPr>
          <a:xfrm>
            <a:off x="482366" y="1227237"/>
            <a:ext cx="11248624" cy="3499035"/>
          </a:xfrm>
          <a:prstGeom prst="rect">
            <a:avLst/>
          </a:prstGeom>
          <a:noFill/>
        </p:spPr>
        <p:txBody>
          <a:bodyPr wrap="square">
            <a:spAutoFit/>
          </a:bodyPr>
          <a:lstStyle/>
          <a:p>
            <a:pPr marL="226695" indent="-214630" algn="l" rtl="0" eaLnBrk="0">
              <a:lnSpc>
                <a:spcPct val="120000"/>
              </a:lnSpc>
            </a:pPr>
            <a:r>
              <a:rPr lang="zh-CN" altLang="en-US" b="1"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以科研驱动发展，以创新引领未来</a:t>
            </a:r>
          </a:p>
          <a:p>
            <a:pPr marL="226695" indent="-214630" rtl="0" eaLnBrk="0">
              <a:lnSpc>
                <a:spcPct val="200000"/>
              </a:lnSpc>
            </a:pPr>
            <a:r>
              <a:rPr lang="zh-CN" altLang="en-US"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   </a:t>
            </a:r>
            <a:r>
              <a:rPr lang="zh-CN" altLang="en-US"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紧密结合临</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床，围绕心血管手术麻醉和危重症监测治疗、</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心脏病患者非心脏手术围</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术期干预体系建设、神经病理性疼痛的发病机制及治疗等</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方面的研究形成稳定而独特的研究</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方向。</a:t>
            </a:r>
          </a:p>
          <a:p>
            <a:pPr marL="297815" indent="-285750" algn="l" rtl="0" eaLnBrk="0" fontAlgn="auto">
              <a:lnSpc>
                <a:spcPct val="200000"/>
              </a:lnSpc>
              <a:buFont typeface="Wingdings" panose="05000000000000000000" pitchFamily="2" charset="2"/>
              <a:buChar char="n"/>
            </a:pP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团队获批国家卫生健康突出贡献中青年专家、北京市临床重点专科建设项目、北京市卫健委领军人才、北京市医管局</a:t>
            </a:r>
            <a:r>
              <a:rPr lang="zh-CN" altLang="en-US" sz="1400" kern="0" spc="-4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 </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“青苗”计划人才等</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a:t>
            </a:r>
          </a:p>
          <a:p>
            <a:pPr marL="297815" indent="-285750" algn="l" rtl="0" eaLnBrk="0" fontAlgn="auto">
              <a:lnSpc>
                <a:spcPct val="200000"/>
              </a:lnSpc>
              <a:buFont typeface="Wingdings" panose="05000000000000000000" pitchFamily="2" charset="2"/>
              <a:buChar char="n"/>
            </a:pP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中心承担国家级和省部级科研课题</a:t>
            </a:r>
            <a:r>
              <a:rPr lang="en-US" altLang="zh-CN"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30</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余项，</a:t>
            </a:r>
            <a:r>
              <a:rPr lang="zh-CN" altLang="en-US" sz="1400" kern="0" spc="-4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目前共有研究经费</a:t>
            </a:r>
            <a:r>
              <a:rPr lang="en-US" altLang="zh-CN" sz="1400" kern="0" spc="-4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4000</a:t>
            </a:r>
            <a:r>
              <a:rPr lang="zh-CN" altLang="en-US" sz="1400" kern="0" spc="-4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rPr>
              <a:t>余万元。</a:t>
            </a:r>
            <a:endParaRPr lang="en-US" altLang="zh-CN" sz="1400" kern="0" spc="-4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endParaRPr>
          </a:p>
          <a:p>
            <a:pPr marL="297815" indent="-285750" algn="l" rtl="0" eaLnBrk="0" fontAlgn="auto">
              <a:lnSpc>
                <a:spcPct val="200000"/>
              </a:lnSpc>
              <a:buFont typeface="Wingdings" panose="05000000000000000000" pitchFamily="2" charset="2"/>
              <a:buChar char="n"/>
            </a:pP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发</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表核心期刊和</a:t>
            </a:r>
            <a:r>
              <a:rPr lang="en-US" altLang="zh-CN"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SCI</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论文</a:t>
            </a:r>
            <a:r>
              <a:rPr lang="en-US" altLang="zh-CN"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500</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余篇，</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其中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SCI&gt;150 </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分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篇，</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&gt;10 </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分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7</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篇</a:t>
            </a:r>
            <a:r>
              <a:rPr lang="zh-CN" altLang="en-US" sz="1400" kern="0" spc="2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主编和参编医学论著及教材</a:t>
            </a:r>
            <a:r>
              <a:rPr lang="en-US" altLang="zh-CN"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20</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余部。</a:t>
            </a:r>
            <a:endParaRPr lang="en-US" altLang="zh-CN"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endParaRPr>
          </a:p>
          <a:p>
            <a:pPr marL="297815" indent="-285750" algn="l" rtl="0" eaLnBrk="0" fontAlgn="auto">
              <a:lnSpc>
                <a:spcPct val="200000"/>
              </a:lnSpc>
              <a:buFont typeface="Wingdings" panose="05000000000000000000" pitchFamily="2" charset="2"/>
              <a:buChar char="n"/>
            </a:pP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获得国家专利</a:t>
            </a:r>
            <a:r>
              <a:rPr lang="en-US" altLang="zh-CN"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10</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余项、国家级和省部级科研奖励</a:t>
            </a:r>
            <a:r>
              <a:rPr lang="en-US" altLang="zh-CN"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10</a:t>
            </a:r>
            <a:r>
              <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rPr>
              <a:t>余项。</a:t>
            </a:r>
            <a:endParaRPr lang="en-US" altLang="zh-CN" sz="1400" kern="0" spc="-3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endParaRPr>
          </a:p>
          <a:p>
            <a:pPr marL="297815" indent="-285750" algn="l" rtl="0" eaLnBrk="0" fontAlgn="auto">
              <a:lnSpc>
                <a:spcPct val="200000"/>
              </a:lnSpc>
              <a:buFont typeface="Wingdings" panose="05000000000000000000" pitchFamily="2" charset="2"/>
              <a:buChar char="n"/>
            </a:pPr>
            <a:endParaRPr lang="zh-CN" altLang="en-US" sz="1400" kern="0" spc="1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charset="-122"/>
              <a:sym typeface="+mn-ea"/>
            </a:endParaRPr>
          </a:p>
        </p:txBody>
      </p:sp>
    </p:spTree>
    <p:extLst>
      <p:ext uri="{BB962C8B-B14F-4D97-AF65-F5344CB8AC3E}">
        <p14:creationId xmlns:p14="http://schemas.microsoft.com/office/powerpoint/2010/main" val="244902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4"/>
          <p:cNvPicPr>
            <a:picLocks noChangeAspect="1"/>
          </p:cNvPicPr>
          <p:nvPr/>
        </p:nvPicPr>
        <p:blipFill>
          <a:blip r:embed="rId2"/>
          <a:stretch>
            <a:fillRect/>
          </a:stretch>
        </p:blipFill>
        <p:spPr>
          <a:xfrm rot="21600000">
            <a:off x="0" y="0"/>
            <a:ext cx="12192000" cy="6858000"/>
          </a:xfrm>
          <a:prstGeom prst="rect">
            <a:avLst/>
          </a:prstGeom>
        </p:spPr>
      </p:pic>
      <p:sp>
        <p:nvSpPr>
          <p:cNvPr id="76" name="textbox 76"/>
          <p:cNvSpPr/>
          <p:nvPr/>
        </p:nvSpPr>
        <p:spPr>
          <a:xfrm>
            <a:off x="735965" y="1118235"/>
            <a:ext cx="11232515" cy="356806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3970" algn="l" rtl="0" eaLnBrk="0">
              <a:lnSpc>
                <a:spcPct val="90000"/>
              </a:lnSpc>
            </a:pPr>
            <a:r>
              <a:rPr lang="zh-CN" b="1" dirty="0">
                <a:latin typeface="微软雅黑" panose="020B0503020204020204" charset="-122"/>
                <a:ea typeface="微软雅黑" panose="020B0503020204020204" charset="-122"/>
                <a:cs typeface="微软雅黑" panose="020B0503020204020204" charset="-122"/>
              </a:rPr>
              <a:t>探索创新，科研领航</a:t>
            </a:r>
          </a:p>
          <a:p>
            <a:pPr marL="13970" algn="l" rtl="0" eaLnBrk="0" fontAlgn="auto">
              <a:lnSpc>
                <a:spcPct val="200000"/>
              </a:lnSpc>
            </a:pPr>
            <a:r>
              <a:rPr sz="1400" kern="0" spc="9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charset="-122"/>
                <a:sym typeface="+mn-ea"/>
              </a:rPr>
              <a:t>以全生命周期心血管麻醉围术期危重症救治体系规范化构建为特色，建立国际领先、国内第一的危重症心血管疾病围术期诊疗、临床研究及基础转化优秀学科研究队伍，与多个相关优势学科进行深入交叉合作，进一步提高本团队在国内及国际的学</a:t>
            </a:r>
            <a:r>
              <a:rPr sz="1400" kern="0" spc="8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charset="-122"/>
                <a:sym typeface="+mn-ea"/>
              </a:rPr>
              <a:t>科和学术影响力。</a:t>
            </a:r>
          </a:p>
          <a:p>
            <a:pPr marL="299720" indent="-285750" algn="l" rtl="0" eaLnBrk="0" fontAlgn="auto">
              <a:lnSpc>
                <a:spcPct val="200000"/>
              </a:lnSpc>
              <a:buFont typeface="Wingdings" panose="05000000000000000000" pitchFamily="2" charset="2"/>
              <a:buChar char="n"/>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构建心脏病患者围术期心脑血管事件知识图谱及</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术前风险预测模型</a:t>
            </a:r>
          </a:p>
          <a:p>
            <a:pPr marL="13970" algn="l" rtl="0" eaLnBrk="0" fontAlgn="auto">
              <a:lnSpc>
                <a:spcPct val="200000"/>
              </a:lnSpc>
            </a:pP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 </a:t>
            </a:r>
            <a:r>
              <a:rPr lang="en-US"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   </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已纳入实体语义知识条目</a:t>
            </a:r>
            <a:r>
              <a:rPr lang="en-US"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2000</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余个，关联实体关系</a:t>
            </a:r>
            <a:r>
              <a:rPr lang="zh-CN" altLang="en-US"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上万</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条涉及低血压、恶性心律失常、心跳骤停等常见心脑血管事件</a:t>
            </a:r>
          </a:p>
          <a:p>
            <a:pPr marL="285750" lvl="0" indent="-285750" defTabSz="457200" eaLnBrk="1" fontAlgn="auto">
              <a:lnSpc>
                <a:spcPct val="200000"/>
              </a:lnSpc>
              <a:spcBef>
                <a:spcPct val="0"/>
              </a:spcBef>
              <a:buFont typeface="Wingdings" panose="05000000000000000000" pitchFamily="2" charset="2"/>
              <a:buChar char="n"/>
            </a:pP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与中科院空天院联合研发多模态体征系列监测技术和设备</a:t>
            </a:r>
          </a:p>
          <a:p>
            <a:pPr marL="0" lvl="0" indent="0" defTabSz="457200" eaLnBrk="1" fontAlgn="auto">
              <a:lnSpc>
                <a:spcPct val="200000"/>
              </a:lnSpc>
              <a:spcBef>
                <a:spcPct val="0"/>
              </a:spcBef>
              <a:buFontTx/>
              <a:buNone/>
            </a:pP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 </a:t>
            </a:r>
            <a:r>
              <a:rPr lang="en-US"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    </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charset="-122"/>
                <a:sym typeface="+mn-ea"/>
              </a:rPr>
              <a:t>联合研发麻醉多模态体征态势感知技术体系</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及心肺交互动态监测图像分析软件</a:t>
            </a:r>
          </a:p>
          <a:p>
            <a:pPr marL="285750" lvl="0" indent="-285750" defTabSz="457200" eaLnBrk="1" fontAlgn="auto">
              <a:lnSpc>
                <a:spcPct val="200000"/>
              </a:lnSpc>
              <a:spcBef>
                <a:spcPct val="0"/>
              </a:spcBef>
              <a:buFont typeface="Wingdings" panose="05000000000000000000" pitchFamily="2" charset="2"/>
              <a:buChar char="n"/>
            </a:pP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基于中科院自动化所研发的全球首个千亿参数多模态大模型</a:t>
            </a:r>
            <a:r>
              <a:rPr lang="zh-CN" altLang="en-US"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a:t>
            </a:r>
            <a:r>
              <a:rPr lang="zh-CN"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合作开发心脑状态、血流力学模拟仿真软件和麻醉态势感知架构</a:t>
            </a:r>
            <a:r>
              <a:rPr lang="zh-CN" altLang="en-US"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sym typeface="+mn-ea"/>
              </a:rPr>
              <a:t>。</a:t>
            </a:r>
            <a:endParaRPr lang="en-US" altLang="zh-CN" sz="1400" kern="100" dirty="0">
              <a:solidFill>
                <a:schemeClr val="tx1"/>
              </a:solidFill>
              <a:effectLst/>
              <a:latin typeface="微软雅黑" panose="020B0503020204020204" pitchFamily="34" charset="-122"/>
              <a:ea typeface="微软雅黑" panose="020B0503020204020204" pitchFamily="34" charset="-122"/>
              <a:cs typeface="微软雅黑" panose="020B0503020204020204" charset="-122"/>
            </a:endParaRPr>
          </a:p>
          <a:p>
            <a:pPr marL="13970" algn="l" rtl="0" eaLnBrk="0">
              <a:lnSpc>
                <a:spcPct val="90000"/>
              </a:lnSpc>
            </a:pPr>
            <a:endParaRPr lang="zh-CN" altLang="zh-CN" sz="1600" kern="100" dirty="0">
              <a:solidFill>
                <a:schemeClr val="bg1"/>
              </a:solidFill>
              <a:effectLst/>
              <a:latin typeface="+mj-ea"/>
              <a:ea typeface="+mj-ea"/>
              <a:cs typeface="宋体" panose="02010600030101010101" pitchFamily="2" charset="-122"/>
              <a:sym typeface="+mn-ea"/>
            </a:endParaRPr>
          </a:p>
          <a:p>
            <a:pPr marL="13970" algn="l" rtl="0" eaLnBrk="0">
              <a:lnSpc>
                <a:spcPct val="90000"/>
              </a:lnSpc>
            </a:pPr>
            <a:endParaRPr dirty="0">
              <a:latin typeface="黑体" panose="02010609060101010101" charset="-122"/>
              <a:ea typeface="黑体" panose="02010609060101010101" charset="-122"/>
              <a:cs typeface="黑体" panose="02010609060101010101" charset="-122"/>
            </a:endParaRPr>
          </a:p>
          <a:p>
            <a:pPr marL="13970" algn="l" rtl="0" eaLnBrk="0">
              <a:lnSpc>
                <a:spcPct val="90000"/>
              </a:lnSpc>
            </a:pPr>
            <a:endParaRPr lang="zh-CN" sz="1800" dirty="0">
              <a:latin typeface="微软雅黑" panose="020B0503020204020204" charset="-122"/>
              <a:ea typeface="微软雅黑" panose="020B0503020204020204" charset="-122"/>
              <a:cs typeface="微软雅黑" panose="020B0503020204020204" charset="-122"/>
            </a:endParaRPr>
          </a:p>
        </p:txBody>
      </p:sp>
      <p:sp>
        <p:nvSpPr>
          <p:cNvPr id="84" name="textbox 84"/>
          <p:cNvSpPr/>
          <p:nvPr/>
        </p:nvSpPr>
        <p:spPr>
          <a:xfrm>
            <a:off x="735965" y="321945"/>
            <a:ext cx="3736975" cy="728345"/>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565785"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a:t>
            </a:r>
            <a:r>
              <a:rPr lang="zh-CN"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创新</a:t>
            </a:r>
          </a:p>
        </p:txBody>
      </p:sp>
      <p:pic>
        <p:nvPicPr>
          <p:cNvPr id="86" name="picture 86"/>
          <p:cNvPicPr>
            <a:picLocks noChangeAspect="1"/>
          </p:cNvPicPr>
          <p:nvPr/>
        </p:nvPicPr>
        <p:blipFill>
          <a:blip r:embed="rId3"/>
          <a:stretch>
            <a:fillRect/>
          </a:stretch>
        </p:blipFill>
        <p:spPr>
          <a:xfrm rot="21600000">
            <a:off x="9879965" y="321778"/>
            <a:ext cx="2055641" cy="1039116"/>
          </a:xfrm>
          <a:prstGeom prst="rect">
            <a:avLst/>
          </a:prstGeom>
        </p:spPr>
      </p:pic>
      <p:pic>
        <p:nvPicPr>
          <p:cNvPr id="2" name="图片 1" descr="围手术期"/>
          <p:cNvPicPr>
            <a:picLocks noChangeAspect="1"/>
          </p:cNvPicPr>
          <p:nvPr/>
        </p:nvPicPr>
        <p:blipFill>
          <a:blip r:embed="rId4"/>
          <a:srcRect b="54040"/>
          <a:stretch>
            <a:fillRect/>
          </a:stretch>
        </p:blipFill>
        <p:spPr>
          <a:xfrm>
            <a:off x="2121623" y="4525645"/>
            <a:ext cx="7398385" cy="20821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4"/>
          <p:cNvPicPr>
            <a:picLocks noChangeAspect="1"/>
          </p:cNvPicPr>
          <p:nvPr/>
        </p:nvPicPr>
        <p:blipFill>
          <a:blip r:embed="rId2"/>
          <a:stretch>
            <a:fillRect/>
          </a:stretch>
        </p:blipFill>
        <p:spPr>
          <a:xfrm rot="21600000">
            <a:off x="-70945" y="0"/>
            <a:ext cx="12192000" cy="6858000"/>
          </a:xfrm>
          <a:prstGeom prst="rect">
            <a:avLst/>
          </a:prstGeom>
        </p:spPr>
      </p:pic>
      <p:sp>
        <p:nvSpPr>
          <p:cNvPr id="76" name="textbox 76"/>
          <p:cNvSpPr/>
          <p:nvPr/>
        </p:nvSpPr>
        <p:spPr>
          <a:xfrm>
            <a:off x="735965" y="1244359"/>
            <a:ext cx="11232515" cy="356806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3970" algn="l" rtl="0" eaLnBrk="0">
              <a:lnSpc>
                <a:spcPct val="90000"/>
              </a:lnSpc>
            </a:pPr>
            <a:r>
              <a:rPr lang="zh-CN" b="1" dirty="0">
                <a:latin typeface="微软雅黑" panose="020B0503020204020204" charset="-122"/>
                <a:ea typeface="微软雅黑" panose="020B0503020204020204" charset="-122"/>
                <a:cs typeface="微软雅黑" panose="020B0503020204020204" charset="-122"/>
              </a:rPr>
              <a:t>不忘初心，牢记使命</a:t>
            </a:r>
          </a:p>
          <a:p>
            <a:pPr marL="13970" algn="l" rtl="0" eaLnBrk="0">
              <a:lnSpc>
                <a:spcPct val="90000"/>
              </a:lnSpc>
            </a:pPr>
            <a:endParaRPr lang="zh-CN" altLang="zh-CN" sz="1600" kern="100" dirty="0">
              <a:solidFill>
                <a:schemeClr val="bg1"/>
              </a:solidFill>
              <a:effectLst/>
              <a:latin typeface="+mj-ea"/>
              <a:ea typeface="+mj-ea"/>
              <a:cs typeface="宋体" panose="02010600030101010101" pitchFamily="2" charset="-122"/>
              <a:sym typeface="+mn-ea"/>
            </a:endParaRPr>
          </a:p>
          <a:p>
            <a:pPr marL="13970" algn="l" rtl="0" eaLnBrk="0">
              <a:lnSpc>
                <a:spcPct val="90000"/>
              </a:lnSpc>
            </a:pPr>
            <a:endParaRPr dirty="0">
              <a:latin typeface="黑体" panose="02010609060101010101" charset="-122"/>
              <a:ea typeface="黑体" panose="02010609060101010101" charset="-122"/>
              <a:cs typeface="黑体" panose="02010609060101010101" charset="-122"/>
            </a:endParaRPr>
          </a:p>
          <a:p>
            <a:pPr marL="13970" algn="l" rtl="0" eaLnBrk="0">
              <a:lnSpc>
                <a:spcPct val="90000"/>
              </a:lnSpc>
            </a:pPr>
            <a:endParaRPr lang="zh-CN" sz="1800" dirty="0">
              <a:latin typeface="微软雅黑" panose="020B0503020204020204" charset="-122"/>
              <a:ea typeface="微软雅黑" panose="020B0503020204020204" charset="-122"/>
              <a:cs typeface="微软雅黑" panose="020B0503020204020204" charset="-122"/>
            </a:endParaRPr>
          </a:p>
        </p:txBody>
      </p:sp>
      <p:sp>
        <p:nvSpPr>
          <p:cNvPr id="84" name="textbox 84"/>
          <p:cNvSpPr/>
          <p:nvPr/>
        </p:nvSpPr>
        <p:spPr>
          <a:xfrm>
            <a:off x="570427" y="258007"/>
            <a:ext cx="3736975" cy="728345"/>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565785"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科室概况-</a:t>
            </a:r>
            <a:r>
              <a:rPr lang="zh-CN"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党建引领</a:t>
            </a:r>
          </a:p>
        </p:txBody>
      </p:sp>
      <p:pic>
        <p:nvPicPr>
          <p:cNvPr id="86" name="picture 86"/>
          <p:cNvPicPr>
            <a:picLocks noChangeAspect="1"/>
          </p:cNvPicPr>
          <p:nvPr/>
        </p:nvPicPr>
        <p:blipFill>
          <a:blip r:embed="rId3"/>
          <a:stretch>
            <a:fillRect/>
          </a:stretch>
        </p:blipFill>
        <p:spPr>
          <a:xfrm rot="21600000">
            <a:off x="9879965" y="321778"/>
            <a:ext cx="2055641" cy="1039116"/>
          </a:xfrm>
          <a:prstGeom prst="rect">
            <a:avLst/>
          </a:prstGeom>
        </p:spPr>
      </p:pic>
      <p:pic>
        <p:nvPicPr>
          <p:cNvPr id="3" name="图片 2">
            <a:extLst>
              <a:ext uri="{FF2B5EF4-FFF2-40B4-BE49-F238E27FC236}">
                <a16:creationId xmlns:a16="http://schemas.microsoft.com/office/drawing/2014/main" id="{DD7BB5BE-3D81-53D5-8056-D683D3CA20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777" y="1645624"/>
            <a:ext cx="3938274" cy="2166051"/>
          </a:xfrm>
          <a:prstGeom prst="rect">
            <a:avLst/>
          </a:prstGeom>
        </p:spPr>
      </p:pic>
      <p:pic>
        <p:nvPicPr>
          <p:cNvPr id="5" name="图片 4">
            <a:extLst>
              <a:ext uri="{FF2B5EF4-FFF2-40B4-BE49-F238E27FC236}">
                <a16:creationId xmlns:a16="http://schemas.microsoft.com/office/drawing/2014/main" id="{0B67F61D-E1EA-79BD-B137-7361E58EA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0161" y="4377279"/>
            <a:ext cx="3447156" cy="2166051"/>
          </a:xfrm>
          <a:prstGeom prst="rect">
            <a:avLst/>
          </a:prstGeom>
        </p:spPr>
      </p:pic>
      <p:sp>
        <p:nvSpPr>
          <p:cNvPr id="6" name="textbox 44">
            <a:extLst>
              <a:ext uri="{FF2B5EF4-FFF2-40B4-BE49-F238E27FC236}">
                <a16:creationId xmlns:a16="http://schemas.microsoft.com/office/drawing/2014/main" id="{93068794-45DB-A407-2F6C-14664E9526DE}"/>
              </a:ext>
            </a:extLst>
          </p:cNvPr>
          <p:cNvSpPr/>
          <p:nvPr/>
        </p:nvSpPr>
        <p:spPr>
          <a:xfrm>
            <a:off x="300431" y="3739274"/>
            <a:ext cx="4513541" cy="660815"/>
          </a:xfrm>
          <a:prstGeom prst="rect">
            <a:avLst/>
          </a:prstGeom>
          <a:noFill/>
          <a:ln w="0" cap="flat">
            <a:noFill/>
            <a:prstDash val="solid"/>
            <a:miter lim="0"/>
          </a:ln>
        </p:spPr>
        <p:txBody>
          <a:bodyPr vert="horz" wrap="square" lIns="0" tIns="0" rIns="0" bIns="0"/>
          <a:lstStyle/>
          <a:p>
            <a:pPr marL="12700" algn="l" rtl="0" eaLnBrk="0" fontAlgn="auto">
              <a:lnSpc>
                <a:spcPct val="200000"/>
              </a:lnSpc>
            </a:pPr>
            <a:r>
              <a:rPr lang="zh-CN" altLang="en-US" sz="1400" kern="0" spc="-60" dirty="0">
                <a:solidFill>
                  <a:srgbClr val="000000">
                    <a:alpha val="100000"/>
                  </a:srgbClr>
                </a:solidFill>
                <a:effectLst/>
                <a:latin typeface="微软雅黑" panose="020B0503020204020204" pitchFamily="34" charset="-122"/>
                <a:ea typeface="微软雅黑" panose="020B0503020204020204" pitchFamily="34" charset="-122"/>
                <a:cs typeface="Times New Roman" panose="02020603050405020304" pitchFamily="18" charset="0"/>
              </a:rPr>
              <a:t>支部荣获</a:t>
            </a:r>
            <a:r>
              <a:rPr lang="en-US" altLang="zh-CN" sz="1400" kern="0" spc="-60" dirty="0">
                <a:solidFill>
                  <a:srgbClr val="000000">
                    <a:alpha val="100000"/>
                  </a:srgbClr>
                </a:solidFill>
                <a:effectLst/>
                <a:latin typeface="微软雅黑" panose="020B0503020204020204" pitchFamily="34" charset="-122"/>
                <a:ea typeface="微软雅黑" panose="020B0503020204020204" pitchFamily="34" charset="-122"/>
                <a:cs typeface="Times New Roman" panose="02020603050405020304" pitchFamily="18" charset="0"/>
              </a:rPr>
              <a:t>2024</a:t>
            </a: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Times New Roman" panose="02020603050405020304" pitchFamily="18" charset="0"/>
              </a:rPr>
              <a:t>年度北京安贞医院年度优秀党支部荣誉称号</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7" name="textbox 44">
            <a:extLst>
              <a:ext uri="{FF2B5EF4-FFF2-40B4-BE49-F238E27FC236}">
                <a16:creationId xmlns:a16="http://schemas.microsoft.com/office/drawing/2014/main" id="{EF20BE5E-FB13-E102-99FA-363B1DEBD6AE}"/>
              </a:ext>
            </a:extLst>
          </p:cNvPr>
          <p:cNvSpPr/>
          <p:nvPr/>
        </p:nvSpPr>
        <p:spPr>
          <a:xfrm>
            <a:off x="6080163" y="6420998"/>
            <a:ext cx="3129457" cy="660815"/>
          </a:xfrm>
          <a:prstGeom prst="rect">
            <a:avLst/>
          </a:prstGeom>
          <a:noFill/>
          <a:ln w="0" cap="flat">
            <a:noFill/>
            <a:prstDash val="solid"/>
            <a:miter lim="0"/>
          </a:ln>
        </p:spPr>
        <p:txBody>
          <a:bodyPr vert="horz" wrap="square" lIns="0" tIns="0" rIns="0" bIns="0"/>
          <a:lstStyle/>
          <a:p>
            <a:pPr marL="12700" algn="ctr" rtl="0" eaLnBrk="0" fontAlgn="auto">
              <a:lnSpc>
                <a:spcPct val="200000"/>
              </a:lnSpc>
            </a:pP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Times New Roman" panose="02020603050405020304" pitchFamily="18" charset="0"/>
              </a:rPr>
              <a:t>白云波同志援非工作照</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9" name="图片 8">
            <a:extLst>
              <a:ext uri="{FF2B5EF4-FFF2-40B4-BE49-F238E27FC236}">
                <a16:creationId xmlns:a16="http://schemas.microsoft.com/office/drawing/2014/main" id="{20A9942D-62E1-BA80-699A-2B97138246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0927" y="4214391"/>
            <a:ext cx="3492376" cy="2328939"/>
          </a:xfrm>
          <a:prstGeom prst="rect">
            <a:avLst/>
          </a:prstGeom>
        </p:spPr>
      </p:pic>
      <p:sp>
        <p:nvSpPr>
          <p:cNvPr id="10" name="textbox 44">
            <a:extLst>
              <a:ext uri="{FF2B5EF4-FFF2-40B4-BE49-F238E27FC236}">
                <a16:creationId xmlns:a16="http://schemas.microsoft.com/office/drawing/2014/main" id="{37CCB00F-6B72-08F2-235B-42B400BFB0AD}"/>
              </a:ext>
            </a:extLst>
          </p:cNvPr>
          <p:cNvSpPr/>
          <p:nvPr/>
        </p:nvSpPr>
        <p:spPr>
          <a:xfrm>
            <a:off x="1260927" y="6455193"/>
            <a:ext cx="3129457" cy="660815"/>
          </a:xfrm>
          <a:prstGeom prst="rect">
            <a:avLst/>
          </a:prstGeom>
          <a:noFill/>
          <a:ln w="0" cap="flat">
            <a:noFill/>
            <a:prstDash val="solid"/>
            <a:miter lim="0"/>
          </a:ln>
        </p:spPr>
        <p:txBody>
          <a:bodyPr vert="horz" wrap="square" lIns="0" tIns="0" rIns="0" bIns="0"/>
          <a:lstStyle/>
          <a:p>
            <a:pPr marL="12700" algn="ctr" rtl="0" eaLnBrk="0" fontAlgn="auto">
              <a:lnSpc>
                <a:spcPct val="200000"/>
              </a:lnSpc>
            </a:pPr>
            <a:r>
              <a:rPr lang="zh-CN" altLang="en-US" sz="1400" kern="0" spc="-60" dirty="0">
                <a:solidFill>
                  <a:srgbClr val="000000">
                    <a:alpha val="100000"/>
                  </a:srgbClr>
                </a:solidFill>
                <a:effectLst/>
                <a:latin typeface="微软雅黑" panose="020B0503020204020204" pitchFamily="34" charset="-122"/>
                <a:ea typeface="微软雅黑" panose="020B0503020204020204" pitchFamily="34" charset="-122"/>
                <a:cs typeface="Times New Roman" panose="02020603050405020304" pitchFamily="18" charset="0"/>
              </a:rPr>
              <a:t>主题党日活动</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11" name="picture 516">
            <a:extLst>
              <a:ext uri="{FF2B5EF4-FFF2-40B4-BE49-F238E27FC236}">
                <a16:creationId xmlns:a16="http://schemas.microsoft.com/office/drawing/2014/main" id="{C8AF8740-5F37-D85F-3C96-2B49C891E84B}"/>
              </a:ext>
            </a:extLst>
          </p:cNvPr>
          <p:cNvPicPr>
            <a:picLocks noChangeAspect="1"/>
          </p:cNvPicPr>
          <p:nvPr/>
        </p:nvPicPr>
        <p:blipFill>
          <a:blip r:embed="rId7"/>
          <a:stretch>
            <a:fillRect/>
          </a:stretch>
        </p:blipFill>
        <p:spPr>
          <a:xfrm rot="21600000">
            <a:off x="5185101" y="1514545"/>
            <a:ext cx="1510934" cy="2263655"/>
          </a:xfrm>
          <a:prstGeom prst="rect">
            <a:avLst/>
          </a:prstGeom>
        </p:spPr>
      </p:pic>
      <p:sp>
        <p:nvSpPr>
          <p:cNvPr id="12" name="textbox 44">
            <a:extLst>
              <a:ext uri="{FF2B5EF4-FFF2-40B4-BE49-F238E27FC236}">
                <a16:creationId xmlns:a16="http://schemas.microsoft.com/office/drawing/2014/main" id="{537DF84D-D333-DB8C-7E67-F62A448987D0}"/>
              </a:ext>
            </a:extLst>
          </p:cNvPr>
          <p:cNvSpPr/>
          <p:nvPr/>
        </p:nvSpPr>
        <p:spPr>
          <a:xfrm>
            <a:off x="4454763" y="3739273"/>
            <a:ext cx="3129457" cy="660815"/>
          </a:xfrm>
          <a:prstGeom prst="rect">
            <a:avLst/>
          </a:prstGeom>
          <a:noFill/>
          <a:ln w="0" cap="flat">
            <a:noFill/>
            <a:prstDash val="solid"/>
            <a:miter lim="0"/>
          </a:ln>
        </p:spPr>
        <p:txBody>
          <a:bodyPr vert="horz" wrap="square" lIns="0" tIns="0" rIns="0" bIns="0"/>
          <a:lstStyle/>
          <a:p>
            <a:pPr marL="12700" algn="ctr" rtl="0" eaLnBrk="0" fontAlgn="auto">
              <a:lnSpc>
                <a:spcPct val="200000"/>
              </a:lnSpc>
            </a:pPr>
            <a:r>
              <a:rPr lang="zh-CN" altLang="en-US" sz="1400" kern="0" spc="-60" dirty="0">
                <a:solidFill>
                  <a:srgbClr val="000000">
                    <a:alpha val="100000"/>
                  </a:srgbClr>
                </a:solidFill>
                <a:effectLst/>
                <a:latin typeface="微软雅黑" panose="020B0503020204020204" pitchFamily="34" charset="-122"/>
                <a:ea typeface="微软雅黑" panose="020B0503020204020204" pitchFamily="34" charset="-122"/>
                <a:cs typeface="Times New Roman" panose="02020603050405020304" pitchFamily="18" charset="0"/>
              </a:rPr>
              <a:t>王晟主任第九批组团式援藏专家</a:t>
            </a:r>
            <a:endParaRPr lang="en-US" altLang="zh-CN" sz="1400"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14" name="图片 13">
            <a:extLst>
              <a:ext uri="{FF2B5EF4-FFF2-40B4-BE49-F238E27FC236}">
                <a16:creationId xmlns:a16="http://schemas.microsoft.com/office/drawing/2014/main" id="{23E2882A-B386-5552-0A18-89AE44396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8848" y="1777729"/>
            <a:ext cx="4782207" cy="1737286"/>
          </a:xfrm>
          <a:prstGeom prst="rect">
            <a:avLst/>
          </a:prstGeom>
        </p:spPr>
      </p:pic>
      <p:sp>
        <p:nvSpPr>
          <p:cNvPr id="15" name="textbox 44">
            <a:extLst>
              <a:ext uri="{FF2B5EF4-FFF2-40B4-BE49-F238E27FC236}">
                <a16:creationId xmlns:a16="http://schemas.microsoft.com/office/drawing/2014/main" id="{4191B8C6-A98F-C0A4-2E58-BDD967438A3A}"/>
              </a:ext>
            </a:extLst>
          </p:cNvPr>
          <p:cNvSpPr/>
          <p:nvPr/>
        </p:nvSpPr>
        <p:spPr>
          <a:xfrm>
            <a:off x="7937724" y="3675584"/>
            <a:ext cx="3365294" cy="660815"/>
          </a:xfrm>
          <a:prstGeom prst="rect">
            <a:avLst/>
          </a:prstGeom>
          <a:noFill/>
          <a:ln w="0" cap="flat">
            <a:noFill/>
            <a:prstDash val="solid"/>
            <a:miter lim="0"/>
          </a:ln>
        </p:spPr>
        <p:txBody>
          <a:bodyPr vert="horz" wrap="square" lIns="0" tIns="0" rIns="0" bIns="0"/>
          <a:lstStyle/>
          <a:p>
            <a:pPr marL="12700" algn="ctr" rtl="0" eaLnBrk="0" fontAlgn="auto">
              <a:lnSpc>
                <a:spcPct val="200000"/>
              </a:lnSpc>
            </a:pPr>
            <a:r>
              <a:rPr lang="zh-CN" altLang="en-US" sz="1400" kern="0" spc="-60" dirty="0">
                <a:solidFill>
                  <a:srgbClr val="000000">
                    <a:alpha val="100000"/>
                  </a:srgbClr>
                </a:solidFill>
                <a:latin typeface="微软雅黑" panose="020B0503020204020204" pitchFamily="34" charset="-122"/>
                <a:ea typeface="微软雅黑" panose="020B0503020204020204" pitchFamily="34" charset="-122"/>
                <a:cs typeface="Times New Roman" panose="02020603050405020304" pitchFamily="18" charset="0"/>
              </a:rPr>
              <a:t>许斌护士长荣获北京市卫健委优秀共产党员</a:t>
            </a:r>
            <a:endParaRPr lang="en-US" altLang="zh-CN" sz="1800" kern="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endParaRPr>
          </a:p>
          <a:p>
            <a:pPr marL="298450" indent="-285750" eaLnBrk="0">
              <a:lnSpc>
                <a:spcPct val="150000"/>
              </a:lnSpc>
              <a:buFont typeface="Wingdings" panose="05000000000000000000" pitchFamily="2" charset="2"/>
              <a:buChar char="n"/>
            </a:pPr>
            <a:endPar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184150" indent="-171450" algn="l" rtl="0" eaLnBrk="0" fontAlgn="auto">
              <a:lnSpc>
                <a:spcPct val="150000"/>
              </a:lnSpc>
              <a:buFont typeface="Wingdings" panose="05000000000000000000" pitchFamily="2" charset="2"/>
              <a:buChar char="n"/>
            </a:pPr>
            <a:endParaRPr lang="zh-CN" altLang="en-US" sz="1200"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8"/>
          <p:cNvPicPr>
            <a:picLocks noChangeAspect="1"/>
          </p:cNvPicPr>
          <p:nvPr/>
        </p:nvPicPr>
        <p:blipFill>
          <a:blip r:embed="rId2"/>
          <a:stretch>
            <a:fillRect/>
          </a:stretch>
        </p:blipFill>
        <p:spPr>
          <a:xfrm rot="21600000">
            <a:off x="0" y="0"/>
            <a:ext cx="12192000" cy="6858000"/>
          </a:xfrm>
          <a:prstGeom prst="rect">
            <a:avLst/>
          </a:prstGeom>
        </p:spPr>
      </p:pic>
      <p:sp>
        <p:nvSpPr>
          <p:cNvPr id="90" name="textbox 90"/>
          <p:cNvSpPr/>
          <p:nvPr/>
        </p:nvSpPr>
        <p:spPr>
          <a:xfrm>
            <a:off x="445772" y="1264371"/>
            <a:ext cx="11685794" cy="4906009"/>
          </a:xfrm>
          <a:prstGeom prst="rect">
            <a:avLst/>
          </a:prstGeom>
          <a:noFill/>
          <a:ln w="0" cap="flat">
            <a:noFill/>
            <a:prstDash val="solid"/>
            <a:miter lim="0"/>
          </a:ln>
        </p:spPr>
        <p:txBody>
          <a:bodyPr vert="horz" wrap="square" lIns="0" tIns="0" rIns="0" bIns="0"/>
          <a:lstStyle/>
          <a:p>
            <a:pPr algn="l" rtl="0" eaLnBrk="0">
              <a:lnSpc>
                <a:spcPct val="200000"/>
              </a:lnSpc>
            </a:pPr>
            <a:endParaRPr sz="1400" dirty="0">
              <a:latin typeface="微软雅黑" panose="020B0503020204020204" pitchFamily="34" charset="-122"/>
              <a:ea typeface="微软雅黑" panose="020B0503020204020204" pitchFamily="34" charset="-122"/>
              <a:cs typeface="Arial" panose="020B0604020202020204"/>
            </a:endParaRPr>
          </a:p>
          <a:p>
            <a:pPr marL="285750" marR="0" indent="-285750" algn="just">
              <a:lnSpc>
                <a:spcPct val="200000"/>
              </a:lnSpc>
              <a:spcBef>
                <a:spcPts val="0"/>
              </a:spcBef>
              <a:spcAft>
                <a:spcPts val="0"/>
              </a:spcAft>
              <a:buFont typeface="Wingdings" panose="05000000000000000000" pitchFamily="2" charset="2"/>
              <a:buChar char="n"/>
            </a:pPr>
            <a:r>
              <a:rPr lang="zh-CN" altLang="en-US" sz="1400" kern="0" dirty="0">
                <a:effectLst/>
                <a:latin typeface="Times New Roman" panose="02020603050405020304" pitchFamily="18" charset="0"/>
                <a:ea typeface="微软雅黑" panose="020B0503020204020204" pitchFamily="34" charset="-122"/>
                <a:cs typeface="Times New Roman" panose="02020603050405020304" pitchFamily="18" charset="0"/>
              </a:rPr>
              <a:t>一项评价注射用甲氧依托咪酯盐酸盐用于择期手术患者全身麻醉诱导的有效性和安全性的多中心、随机、双盲、依托咪酯平行对照的</a:t>
            </a:r>
            <a:r>
              <a:rPr lang="en-US" altLang="zh-CN" sz="1400" kern="0" dirty="0">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effectLst/>
                <a:latin typeface="Times New Roman" panose="02020603050405020304" pitchFamily="18" charset="0"/>
                <a:ea typeface="微软雅黑" panose="020B0503020204020204" pitchFamily="34" charset="-122"/>
                <a:cs typeface="Times New Roman" panose="02020603050405020304" pitchFamily="18" charset="0"/>
              </a:rPr>
              <a:t>期临床试验</a:t>
            </a:r>
            <a:endParaRPr lang="en-US" altLang="zh-CN" sz="1400" kern="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marR="0" indent="-285750" algn="just">
              <a:lnSpc>
                <a:spcPct val="200000"/>
              </a:lnSpc>
              <a:spcBef>
                <a:spcPts val="0"/>
              </a:spcBef>
              <a:spcAft>
                <a:spcPts val="0"/>
              </a:spcAft>
              <a:buFont typeface="Wingdings" panose="05000000000000000000" pitchFamily="2" charset="2"/>
              <a:buChar char="n"/>
            </a:pP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评价注射用甲苯磺酸瑞马唑仑（瑞倍宁）用于气管插管诊疗镇静的有效性与安全性的多中心、随机、双盲临床研究</a:t>
            </a:r>
            <a:endParaRPr lang="en-US" altLang="zh-CN" sz="1400" kern="1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marR="0" indent="-285750" algn="just">
              <a:lnSpc>
                <a:spcPct val="200000"/>
              </a:lnSpc>
              <a:spcBef>
                <a:spcPts val="0"/>
              </a:spcBef>
              <a:spcAft>
                <a:spcPts val="0"/>
              </a:spcAft>
              <a:buFont typeface="Wingdings" panose="05000000000000000000" pitchFamily="2" charset="2"/>
              <a:buChar char="n"/>
            </a:pPr>
            <a:r>
              <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rPr>
              <a:t>评估格隆溴铵新斯的明注射液拮抗肌松残留阻滞作用的有效性和安全性多中心、随机、双盲、阿托品联合新斯的明、平行对照 </a:t>
            </a:r>
            <a:r>
              <a:rPr lang="en-US" altLang="zh-CN" sz="1400" kern="100" dirty="0">
                <a:effectLst/>
                <a:latin typeface="Times New Roman" panose="02020603050405020304" pitchFamily="18" charset="0"/>
                <a:ea typeface="微软雅黑" panose="020B0503020204020204" pitchFamily="34" charset="-122"/>
                <a:cs typeface="Times New Roman" panose="02020603050405020304" pitchFamily="18" charset="0"/>
              </a:rPr>
              <a:t>III </a:t>
            </a:r>
            <a:r>
              <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rPr>
              <a:t>期临床试验</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marR="0" indent="-285750" algn="just">
              <a:lnSpc>
                <a:spcPct val="200000"/>
              </a:lnSpc>
              <a:spcBef>
                <a:spcPts val="0"/>
              </a:spcBef>
              <a:spcAft>
                <a:spcPts val="0"/>
              </a:spcAft>
              <a:buFont typeface="Wingdings" panose="05000000000000000000" pitchFamily="2" charset="2"/>
              <a:buChar char="n"/>
            </a:pPr>
            <a:r>
              <a:rPr lang="zh-CN" altLang="en-US" sz="1400" kern="0" spc="-10" dirty="0">
                <a:solidFill>
                  <a:srgbClr val="000000">
                    <a:alpha val="100000"/>
                  </a:srgbClr>
                </a:solidFill>
                <a:latin typeface="Times New Roman" panose="02020603050405020304" pitchFamily="18" charset="0"/>
                <a:ea typeface="微软雅黑" panose="020B0503020204020204" pitchFamily="34" charset="-122"/>
                <a:cs typeface="Times New Roman" panose="02020603050405020304" pitchFamily="18" charset="0"/>
              </a:rPr>
              <a:t>心脏术后加速康复多中心研究</a:t>
            </a:r>
            <a:endParaRPr lang="en-US" altLang="zh-CN" sz="1400" kern="0" spc="-10" dirty="0">
              <a:solidFill>
                <a:srgbClr val="000000">
                  <a:alpha val="100000"/>
                </a:srgbClr>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marR="0" indent="-285750" algn="just">
              <a:lnSpc>
                <a:spcPct val="200000"/>
              </a:lnSpc>
              <a:spcBef>
                <a:spcPts val="0"/>
              </a:spcBef>
              <a:spcAft>
                <a:spcPts val="0"/>
              </a:spcAft>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一项拟行择期手术</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ASA1-3</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级患者给予罗库溴铵后</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T2</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再现时接受注射用奥美克松钠逆转神经肌肉阻滞作用的前瞻、多中心、随机、盲法、阳性药物平行对照的</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期临床研究</a:t>
            </a:r>
            <a:endPar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注射用甲苯磺酸瑞马唑仑用于胃镜诊疗镇静有效性和安全性的多中心、随机、单盲、阳性药物平行对照</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期临床试验</a:t>
            </a:r>
            <a:endPar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一项在择期手术受试者中评价</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HSK3486</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乳状注射液用于麻醉诱导有效性和安全性的多中心、随机、双盲、丙泊酚平行对照</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期临床研究</a:t>
            </a:r>
            <a:endPar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在择期手术中评价注射用甲苯磺酸瑞马唑仑用于全身麻醉有效性和安全性的多中心、随机、单盲、阳性药物平行对照</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期临床试验</a:t>
            </a:r>
            <a:endPar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注射用氨甲苯酸瑞马唑仑用于结肠镜诊疗镇静有效性和安全性的多中心、随机、单盲、阳性药物平行对照</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Ⅲ</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期临床试验</a:t>
            </a:r>
            <a:endPar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a:lnSpc>
                <a:spcPct val="200000"/>
              </a:lnSpc>
              <a:buFont typeface="Wingdings" panose="05000000000000000000" pitchFamily="2" charset="2"/>
              <a:buChar char="n"/>
            </a:pP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异氟烷注射液随机、双盲、平行、阳性对照、多中心的</a:t>
            </a:r>
            <a:r>
              <a:rPr lang="en-US" altLang="zh-CN" sz="1400" kern="0" dirty="0" err="1">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Ⅱb</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期临床试验</a:t>
            </a:r>
            <a:r>
              <a:rPr lang="en-US" altLang="zh-CN"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与丙泊酚对照在择期手术的受试者中进行全麻诱导的有效性和安全性评价</a:t>
            </a:r>
            <a:endParaRPr lang="zh-CN" altLang="en-US" sz="14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85750" marR="0" indent="-285750" algn="just">
              <a:spcBef>
                <a:spcPts val="0"/>
              </a:spcBef>
              <a:spcAft>
                <a:spcPts val="0"/>
              </a:spcAft>
              <a:buFont typeface="Wingdings" panose="05000000000000000000" pitchFamily="2" charset="2"/>
              <a:buChar char="n"/>
            </a:pPr>
            <a:endParaRPr lang="zh-CN" altLang="en-US" sz="1800" kern="100" dirty="0">
              <a:effectLst/>
              <a:latin typeface="Times New Roman" panose="02020603050405020304" pitchFamily="18" charset="0"/>
            </a:endParaRPr>
          </a:p>
          <a:p>
            <a:pPr algn="l" rtl="0" eaLnBrk="0">
              <a:lnSpc>
                <a:spcPct val="112000"/>
              </a:lnSpc>
            </a:pPr>
            <a:endParaRPr sz="1400" dirty="0">
              <a:latin typeface="微软雅黑" panose="020B0503020204020204" pitchFamily="34" charset="-122"/>
              <a:ea typeface="微软雅黑" panose="020B0503020204020204" pitchFamily="34" charset="-122"/>
              <a:cs typeface="Arial" panose="020B0604020202020204"/>
            </a:endParaRPr>
          </a:p>
        </p:txBody>
      </p:sp>
      <p:sp>
        <p:nvSpPr>
          <p:cNvPr id="92" name="textbox 92"/>
          <p:cNvSpPr/>
          <p:nvPr/>
        </p:nvSpPr>
        <p:spPr>
          <a:xfrm>
            <a:off x="914400" y="536027"/>
            <a:ext cx="3594734"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113030" algn="l" rtl="0" eaLnBrk="0">
              <a:lnSpc>
                <a:spcPct val="90000"/>
              </a:lnSpc>
              <a:spcBef>
                <a:spcPts val="5"/>
              </a:spcBef>
            </a:pPr>
            <a:r>
              <a:rPr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主要研究者承担项目</a:t>
            </a:r>
            <a:endParaRPr sz="2800" dirty="0">
              <a:latin typeface="微软雅黑" panose="020B0503020204020204" charset="-122"/>
              <a:ea typeface="微软雅黑" panose="020B0503020204020204" charset="-122"/>
              <a:cs typeface="微软雅黑" panose="020B0503020204020204" charset="-122"/>
            </a:endParaRPr>
          </a:p>
        </p:txBody>
      </p:sp>
      <p:pic>
        <p:nvPicPr>
          <p:cNvPr id="94" name="picture 94"/>
          <p:cNvPicPr>
            <a:picLocks noChangeAspect="1"/>
          </p:cNvPicPr>
          <p:nvPr/>
        </p:nvPicPr>
        <p:blipFill>
          <a:blip r:embed="rId3"/>
          <a:stretch>
            <a:fillRect/>
          </a:stretch>
        </p:blipFill>
        <p:spPr>
          <a:xfrm rot="21600000">
            <a:off x="9879965" y="321778"/>
            <a:ext cx="2055641" cy="10391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20C9-763C-6224-4B49-2F8A4EA6E33A}"/>
            </a:ext>
          </a:extLst>
        </p:cNvPr>
        <p:cNvGrpSpPr/>
        <p:nvPr/>
      </p:nvGrpSpPr>
      <p:grpSpPr>
        <a:xfrm>
          <a:off x="0" y="0"/>
          <a:ext cx="0" cy="0"/>
          <a:chOff x="0" y="0"/>
          <a:chExt cx="0" cy="0"/>
        </a:xfrm>
      </p:grpSpPr>
      <p:pic>
        <p:nvPicPr>
          <p:cNvPr id="88" name="picture 88">
            <a:extLst>
              <a:ext uri="{FF2B5EF4-FFF2-40B4-BE49-F238E27FC236}">
                <a16:creationId xmlns:a16="http://schemas.microsoft.com/office/drawing/2014/main" id="{6EA3D33E-661E-CB8C-2EDF-468F7859E458}"/>
              </a:ext>
            </a:extLst>
          </p:cNvPr>
          <p:cNvPicPr>
            <a:picLocks noChangeAspect="1"/>
          </p:cNvPicPr>
          <p:nvPr/>
        </p:nvPicPr>
        <p:blipFill>
          <a:blip r:embed="rId2"/>
          <a:stretch>
            <a:fillRect/>
          </a:stretch>
        </p:blipFill>
        <p:spPr>
          <a:xfrm rot="21600000">
            <a:off x="0" y="-4001"/>
            <a:ext cx="12192000" cy="6858000"/>
          </a:xfrm>
          <a:prstGeom prst="rect">
            <a:avLst/>
          </a:prstGeom>
        </p:spPr>
      </p:pic>
      <p:sp>
        <p:nvSpPr>
          <p:cNvPr id="92" name="textbox 92">
            <a:extLst>
              <a:ext uri="{FF2B5EF4-FFF2-40B4-BE49-F238E27FC236}">
                <a16:creationId xmlns:a16="http://schemas.microsoft.com/office/drawing/2014/main" id="{26A3752B-AAD4-9515-31A1-D4E0F5584491}"/>
              </a:ext>
            </a:extLst>
          </p:cNvPr>
          <p:cNvSpPr/>
          <p:nvPr/>
        </p:nvSpPr>
        <p:spPr>
          <a:xfrm>
            <a:off x="914400" y="536027"/>
            <a:ext cx="2561897" cy="728344"/>
          </a:xfrm>
          <a:prstGeom prst="rect">
            <a:avLst/>
          </a:prstGeom>
          <a:solidFill>
            <a:srgbClr val="C00000">
              <a:alpha val="100000"/>
            </a:srgbClr>
          </a:solidFill>
          <a:ln w="0" cap="flat">
            <a:noFill/>
            <a:prstDash val="solid"/>
            <a:miter lim="0"/>
          </a:ln>
        </p:spPr>
        <p:txBody>
          <a:bodyPr vert="horz" wrap="square" lIns="0" tIns="0" rIns="0" bIns="0"/>
          <a:lstStyle/>
          <a:p>
            <a:pPr algn="l" rtl="0" eaLnBrk="0">
              <a:lnSpc>
                <a:spcPct val="127000"/>
              </a:lnSpc>
            </a:pPr>
            <a:endParaRPr sz="1000" dirty="0">
              <a:latin typeface="Arial" panose="020B0604020202020204"/>
              <a:ea typeface="Arial" panose="020B0604020202020204"/>
              <a:cs typeface="Arial" panose="020B0604020202020204"/>
            </a:endParaRPr>
          </a:p>
          <a:p>
            <a:pPr marL="113030" algn="l" rtl="0" eaLnBrk="0">
              <a:lnSpc>
                <a:spcPct val="90000"/>
              </a:lnSpc>
              <a:spcBef>
                <a:spcPts val="5"/>
              </a:spcBef>
            </a:pPr>
            <a:r>
              <a:rPr lang="zh-CN" sz="28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临床实验团队</a:t>
            </a:r>
          </a:p>
        </p:txBody>
      </p:sp>
      <p:pic>
        <p:nvPicPr>
          <p:cNvPr id="94" name="picture 94">
            <a:extLst>
              <a:ext uri="{FF2B5EF4-FFF2-40B4-BE49-F238E27FC236}">
                <a16:creationId xmlns:a16="http://schemas.microsoft.com/office/drawing/2014/main" id="{0190B691-2469-10F7-7ED6-89037F22CA6E}"/>
              </a:ext>
            </a:extLst>
          </p:cNvPr>
          <p:cNvPicPr>
            <a:picLocks noChangeAspect="1"/>
          </p:cNvPicPr>
          <p:nvPr/>
        </p:nvPicPr>
        <p:blipFill>
          <a:blip r:embed="rId3"/>
          <a:stretch>
            <a:fillRect/>
          </a:stretch>
        </p:blipFill>
        <p:spPr>
          <a:xfrm rot="21600000">
            <a:off x="9879965" y="321778"/>
            <a:ext cx="2055641" cy="1039116"/>
          </a:xfrm>
          <a:prstGeom prst="rect">
            <a:avLst/>
          </a:prstGeom>
        </p:spPr>
      </p:pic>
      <p:sp>
        <p:nvSpPr>
          <p:cNvPr id="7" name="文本框 6">
            <a:extLst>
              <a:ext uri="{FF2B5EF4-FFF2-40B4-BE49-F238E27FC236}">
                <a16:creationId xmlns:a16="http://schemas.microsoft.com/office/drawing/2014/main" id="{2401E2D4-9AE0-F041-5712-60A9EC4225D2}"/>
              </a:ext>
            </a:extLst>
          </p:cNvPr>
          <p:cNvSpPr txBox="1"/>
          <p:nvPr/>
        </p:nvSpPr>
        <p:spPr>
          <a:xfrm>
            <a:off x="833601" y="1458968"/>
            <a:ext cx="6097314" cy="369332"/>
          </a:xfrm>
          <a:prstGeom prst="rect">
            <a:avLst/>
          </a:prstGeom>
          <a:noFill/>
        </p:spPr>
        <p:txBody>
          <a:bodyPr wrap="square">
            <a:spAutoFit/>
          </a:bodyPr>
          <a:lstStyle/>
          <a:p>
            <a:pPr marL="0" marR="0" algn="just">
              <a:spcBef>
                <a:spcPts val="0"/>
              </a:spcBef>
              <a:spcAft>
                <a:spcPts val="0"/>
              </a:spcAft>
            </a:pPr>
            <a:r>
              <a:rPr lang="zh-CN" altLang="en-US" sz="1800" b="1" kern="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打造创新融合发展的多层次人才队伍</a:t>
            </a:r>
            <a:endParaRPr lang="zh-CN" altLang="en-US" sz="1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Group 1504">
            <a:extLst>
              <a:ext uri="{FF2B5EF4-FFF2-40B4-BE49-F238E27FC236}">
                <a16:creationId xmlns:a16="http://schemas.microsoft.com/office/drawing/2014/main" id="{10AAC644-4180-47C2-5DD6-9E2DB11F4B67}"/>
              </a:ext>
            </a:extLst>
          </p:cNvPr>
          <p:cNvGrpSpPr>
            <a:grpSpLocks/>
          </p:cNvGrpSpPr>
          <p:nvPr/>
        </p:nvGrpSpPr>
        <p:grpSpPr bwMode="auto">
          <a:xfrm>
            <a:off x="1135812" y="4869434"/>
            <a:ext cx="1714500" cy="1473130"/>
            <a:chOff x="571501" y="22292"/>
            <a:chExt cx="1714502" cy="1473049"/>
          </a:xfrm>
        </p:grpSpPr>
        <p:sp>
          <p:nvSpPr>
            <p:cNvPr id="34" name="Shape 1498">
              <a:extLst>
                <a:ext uri="{FF2B5EF4-FFF2-40B4-BE49-F238E27FC236}">
                  <a16:creationId xmlns:a16="http://schemas.microsoft.com/office/drawing/2014/main" id="{A9BDC514-6AED-C54D-08BD-9912C685D044}"/>
                </a:ext>
              </a:extLst>
            </p:cNvPr>
            <p:cNvSpPr>
              <a:spLocks noChangeArrowheads="1"/>
            </p:cNvSpPr>
            <p:nvPr/>
          </p:nvSpPr>
          <p:spPr bwMode="auto">
            <a:xfrm>
              <a:off x="785813" y="584168"/>
              <a:ext cx="1476377" cy="367256"/>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nSpc>
                  <a:spcPct val="150000"/>
                </a:lnSpc>
                <a:spcBef>
                  <a:spcPts val="1200"/>
                </a:spcBef>
                <a:buBlip>
                  <a:blip r:embed="rId4"/>
                </a:buBlip>
              </a:pPr>
              <a:endParaRPr lang="zh-CN" altLang="en-US" b="1" dirty="0">
                <a:solidFill>
                  <a:srgbClr val="17347D"/>
                </a:solidFill>
                <a:latin typeface="Microsoft YaHei" panose="020B0503020204020204" pitchFamily="34" charset="-122"/>
                <a:ea typeface="Microsoft YaHei" panose="020B0503020204020204" pitchFamily="34" charset="-122"/>
                <a:sym typeface="+mn-lt"/>
              </a:endParaRPr>
            </a:p>
          </p:txBody>
        </p:sp>
        <p:sp>
          <p:nvSpPr>
            <p:cNvPr id="35" name="Shape 1500">
              <a:extLst>
                <a:ext uri="{FF2B5EF4-FFF2-40B4-BE49-F238E27FC236}">
                  <a16:creationId xmlns:a16="http://schemas.microsoft.com/office/drawing/2014/main" id="{37C009FA-3191-B8D3-BB5B-BB1226F4714C}"/>
                </a:ext>
              </a:extLst>
            </p:cNvPr>
            <p:cNvSpPr>
              <a:spLocks noChangeArrowheads="1"/>
            </p:cNvSpPr>
            <p:nvPr/>
          </p:nvSpPr>
          <p:spPr bwMode="auto">
            <a:xfrm>
              <a:off x="615409" y="22292"/>
              <a:ext cx="1571627" cy="3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just" eaLnBrk="1">
                <a:spcBef>
                  <a:spcPts val="1200"/>
                </a:spcBef>
                <a:buFont typeface="Arial" panose="020B0604020202020204" pitchFamily="34" charset="0"/>
                <a:buBlip>
                  <a:blip r:embed="rId5"/>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b="1" dirty="0">
                  <a:latin typeface="Microsoft YaHei" panose="020B0503020204020204" pitchFamily="34" charset="-122"/>
                  <a:ea typeface="Microsoft YaHei" panose="020B0503020204020204" pitchFamily="34" charset="-122"/>
                  <a:sym typeface="+mn-lt"/>
                </a:rPr>
                <a:t>临床研究者</a:t>
              </a:r>
            </a:p>
          </p:txBody>
        </p:sp>
        <p:grpSp>
          <p:nvGrpSpPr>
            <p:cNvPr id="36" name="Group 1503">
              <a:extLst>
                <a:ext uri="{FF2B5EF4-FFF2-40B4-BE49-F238E27FC236}">
                  <a16:creationId xmlns:a16="http://schemas.microsoft.com/office/drawing/2014/main" id="{EA2A107F-AEF2-C382-5DFA-552F3CEE2351}"/>
                </a:ext>
              </a:extLst>
            </p:cNvPr>
            <p:cNvGrpSpPr>
              <a:grpSpLocks/>
            </p:cNvGrpSpPr>
            <p:nvPr/>
          </p:nvGrpSpPr>
          <p:grpSpPr bwMode="auto">
            <a:xfrm>
              <a:off x="571501" y="357168"/>
              <a:ext cx="1714502" cy="1138173"/>
              <a:chOff x="3" y="-18"/>
              <a:chExt cx="1714501" cy="1138173"/>
            </a:xfrm>
          </p:grpSpPr>
          <p:sp>
            <p:nvSpPr>
              <p:cNvPr id="37" name="Shape 1501">
                <a:extLst>
                  <a:ext uri="{FF2B5EF4-FFF2-40B4-BE49-F238E27FC236}">
                    <a16:creationId xmlns:a16="http://schemas.microsoft.com/office/drawing/2014/main" id="{6761CC49-7FDA-B30B-399C-8C6913F19B29}"/>
                  </a:ext>
                </a:extLst>
              </p:cNvPr>
              <p:cNvSpPr>
                <a:spLocks noChangeArrowheads="1"/>
              </p:cNvSpPr>
              <p:nvPr/>
            </p:nvSpPr>
            <p:spPr bwMode="auto">
              <a:xfrm>
                <a:off x="3" y="-18"/>
                <a:ext cx="1714501" cy="214300"/>
              </a:xfrm>
              <a:prstGeom prst="rect">
                <a:avLst/>
              </a:prstGeom>
              <a:solidFill>
                <a:srgbClr val="2F5597"/>
              </a:solidFill>
              <a:ln>
                <a:noFill/>
              </a:ln>
            </p:spPr>
            <p:txBody>
              <a:bodyPr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38" name="Shape 1502">
                <a:extLst>
                  <a:ext uri="{FF2B5EF4-FFF2-40B4-BE49-F238E27FC236}">
                    <a16:creationId xmlns:a16="http://schemas.microsoft.com/office/drawing/2014/main" id="{2213A451-97ED-29F4-41AA-B64B4C912CFB}"/>
                  </a:ext>
                </a:extLst>
              </p:cNvPr>
              <p:cNvSpPr>
                <a:spLocks noChangeArrowheads="1"/>
              </p:cNvSpPr>
              <p:nvPr/>
            </p:nvSpPr>
            <p:spPr bwMode="auto">
              <a:xfrm rot="5400000">
                <a:off x="-354778" y="569063"/>
                <a:ext cx="923873" cy="214312"/>
              </a:xfrm>
              <a:prstGeom prst="rect">
                <a:avLst/>
              </a:prstGeom>
              <a:solidFill>
                <a:srgbClr val="2F5EB0"/>
              </a:solidFill>
              <a:ln>
                <a:noFill/>
              </a:ln>
            </p:spPr>
            <p:txBody>
              <a:bodyPr rot="10800000" vert="eaVert"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grpSp>
      </p:grpSp>
      <p:grpSp>
        <p:nvGrpSpPr>
          <p:cNvPr id="4" name="Group 1510">
            <a:extLst>
              <a:ext uri="{FF2B5EF4-FFF2-40B4-BE49-F238E27FC236}">
                <a16:creationId xmlns:a16="http://schemas.microsoft.com/office/drawing/2014/main" id="{508C81B0-67AA-EBDD-973A-567E65836F1A}"/>
              </a:ext>
            </a:extLst>
          </p:cNvPr>
          <p:cNvGrpSpPr>
            <a:grpSpLocks/>
          </p:cNvGrpSpPr>
          <p:nvPr/>
        </p:nvGrpSpPr>
        <p:grpSpPr bwMode="auto">
          <a:xfrm>
            <a:off x="2642131" y="3984865"/>
            <a:ext cx="1785940" cy="1766570"/>
            <a:chOff x="500062" y="0"/>
            <a:chExt cx="1785940" cy="1766275"/>
          </a:xfrm>
        </p:grpSpPr>
        <p:sp>
          <p:nvSpPr>
            <p:cNvPr id="30" name="Shape 1505">
              <a:extLst>
                <a:ext uri="{FF2B5EF4-FFF2-40B4-BE49-F238E27FC236}">
                  <a16:creationId xmlns:a16="http://schemas.microsoft.com/office/drawing/2014/main" id="{9F70EDC2-3152-F530-15EF-1EA55873AE0C}"/>
                </a:ext>
              </a:extLst>
            </p:cNvPr>
            <p:cNvSpPr>
              <a:spLocks noChangeArrowheads="1"/>
            </p:cNvSpPr>
            <p:nvPr/>
          </p:nvSpPr>
          <p:spPr bwMode="auto">
            <a:xfrm rot="5400000">
              <a:off x="214385" y="726942"/>
              <a:ext cx="857107" cy="142875"/>
            </a:xfrm>
            <a:prstGeom prst="rect">
              <a:avLst/>
            </a:prstGeom>
            <a:solidFill>
              <a:srgbClr val="2F5EB0"/>
            </a:solidFill>
            <a:ln>
              <a:noFill/>
            </a:ln>
          </p:spPr>
          <p:txBody>
            <a:bodyPr rot="10800000" vert="eaVert"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31" name="Shape 1506">
              <a:extLst>
                <a:ext uri="{FF2B5EF4-FFF2-40B4-BE49-F238E27FC236}">
                  <a16:creationId xmlns:a16="http://schemas.microsoft.com/office/drawing/2014/main" id="{07137862-2893-4E8E-8C02-B0648CF54F86}"/>
                </a:ext>
              </a:extLst>
            </p:cNvPr>
            <p:cNvSpPr>
              <a:spLocks noChangeArrowheads="1"/>
            </p:cNvSpPr>
            <p:nvPr/>
          </p:nvSpPr>
          <p:spPr bwMode="auto">
            <a:xfrm>
              <a:off x="714375" y="369826"/>
              <a:ext cx="1571627" cy="214276"/>
            </a:xfrm>
            <a:prstGeom prst="rect">
              <a:avLst/>
            </a:prstGeom>
            <a:solidFill>
              <a:srgbClr val="2F5597"/>
            </a:solidFill>
            <a:ln>
              <a:noFill/>
            </a:ln>
          </p:spPr>
          <p:txBody>
            <a:bodyPr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32" name="Shape 1508">
              <a:extLst>
                <a:ext uri="{FF2B5EF4-FFF2-40B4-BE49-F238E27FC236}">
                  <a16:creationId xmlns:a16="http://schemas.microsoft.com/office/drawing/2014/main" id="{415CAA5B-4618-8E85-D50A-585F320E1A54}"/>
                </a:ext>
              </a:extLst>
            </p:cNvPr>
            <p:cNvSpPr>
              <a:spLocks noChangeArrowheads="1"/>
            </p:cNvSpPr>
            <p:nvPr/>
          </p:nvSpPr>
          <p:spPr bwMode="auto">
            <a:xfrm>
              <a:off x="500062" y="0"/>
              <a:ext cx="1500190" cy="300028"/>
            </a:xfrm>
            <a:prstGeom prst="rect">
              <a:avLst/>
            </a:prstGeom>
            <a:noFill/>
            <a:ln>
              <a:noFill/>
            </a:ln>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just" eaLnBrk="1">
                <a:spcBef>
                  <a:spcPts val="1200"/>
                </a:spcBef>
                <a:buFont typeface="Arial" panose="020B0604020202020204" pitchFamily="34" charset="0"/>
                <a:buBlip>
                  <a:blip r:embed="rId5"/>
                </a:buBlip>
                <a:defRPr/>
              </a:pPr>
              <a:r>
                <a:rPr lang="en-US" altLang="zh-CN" b="1" dirty="0">
                  <a:solidFill>
                    <a:srgbClr val="17347D"/>
                  </a:solidFill>
                  <a:latin typeface="Microsoft YaHei" panose="020B0503020204020204" pitchFamily="34" charset="-122"/>
                  <a:ea typeface="Microsoft YaHei" panose="020B0503020204020204" pitchFamily="34" charset="-122"/>
                  <a:cs typeface="+mn-ea"/>
                  <a:sym typeface="+mn-lt"/>
                </a:rPr>
                <a:t> </a:t>
              </a:r>
              <a:r>
                <a:rPr lang="zh-CN" altLang="en-US" b="1" dirty="0">
                  <a:latin typeface="Microsoft YaHei" panose="020B0503020204020204" pitchFamily="34" charset="-122"/>
                  <a:ea typeface="Microsoft YaHei" panose="020B0503020204020204" pitchFamily="34" charset="-122"/>
                  <a:cs typeface="+mn-ea"/>
                  <a:sym typeface="+mn-lt"/>
                </a:rPr>
                <a:t>质控员</a:t>
              </a:r>
            </a:p>
          </p:txBody>
        </p:sp>
        <p:sp>
          <p:nvSpPr>
            <p:cNvPr id="33" name="Shape 1509">
              <a:extLst>
                <a:ext uri="{FF2B5EF4-FFF2-40B4-BE49-F238E27FC236}">
                  <a16:creationId xmlns:a16="http://schemas.microsoft.com/office/drawing/2014/main" id="{89BBAEBB-09A1-29F4-E755-8FE4523A64AF}"/>
                </a:ext>
              </a:extLst>
            </p:cNvPr>
            <p:cNvSpPr>
              <a:spLocks noChangeArrowheads="1"/>
            </p:cNvSpPr>
            <p:nvPr/>
          </p:nvSpPr>
          <p:spPr bwMode="auto">
            <a:xfrm>
              <a:off x="714376" y="584102"/>
              <a:ext cx="1571626" cy="118217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eaLnBrk="1">
                <a:lnSpc>
                  <a:spcPts val="1600"/>
                </a:lnSpc>
                <a:spcBef>
                  <a:spcPts val="1000"/>
                </a:spcBef>
                <a:buFont typeface="Arial" panose="020B0604020202020204" pitchFamily="34" charset="0"/>
                <a:buBlip>
                  <a:blip r:embed="rId4"/>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b="1" dirty="0">
                  <a:solidFill>
                    <a:srgbClr val="17347D"/>
                  </a:solidFill>
                  <a:latin typeface="Microsoft YaHei" panose="020B0503020204020204" pitchFamily="34" charset="-122"/>
                  <a:ea typeface="Microsoft YaHei" panose="020B0503020204020204" pitchFamily="34" charset="-122"/>
                  <a:sym typeface="+mn-lt"/>
                </a:rPr>
                <a:t>专业秘书</a:t>
              </a:r>
            </a:p>
            <a:p>
              <a:pPr eaLnBrk="1">
                <a:lnSpc>
                  <a:spcPts val="1300"/>
                </a:lnSpc>
                <a:spcBef>
                  <a:spcPts val="1000"/>
                </a:spcBef>
                <a:buFont typeface="Arial" panose="020B0604020202020204" pitchFamily="34" charset="0"/>
                <a:buBlip>
                  <a:blip r:embed="rId4"/>
                </a:buBlip>
              </a:pPr>
              <a:r>
                <a:rPr lang="zh-CN" altLang="en-US" b="1" dirty="0">
                  <a:solidFill>
                    <a:srgbClr val="17347D"/>
                  </a:solidFill>
                  <a:latin typeface="Microsoft YaHei" panose="020B0503020204020204" pitchFamily="34" charset="-122"/>
                  <a:ea typeface="Microsoft YaHei" panose="020B0503020204020204" pitchFamily="34" charset="-122"/>
                  <a:sym typeface="+mn-lt"/>
                </a:rPr>
                <a:t> 药品</a:t>
              </a:r>
              <a:r>
                <a:rPr lang="en-US" altLang="zh-CN" b="1" dirty="0">
                  <a:solidFill>
                    <a:srgbClr val="17347D"/>
                  </a:solidFill>
                  <a:latin typeface="Microsoft YaHei" panose="020B0503020204020204" pitchFamily="34" charset="-122"/>
                  <a:ea typeface="Microsoft YaHei" panose="020B0503020204020204" pitchFamily="34" charset="-122"/>
                  <a:sym typeface="+mn-lt"/>
                </a:rPr>
                <a:t>/</a:t>
              </a:r>
              <a:r>
                <a:rPr lang="zh-CN" altLang="en-US" b="1" dirty="0">
                  <a:solidFill>
                    <a:srgbClr val="17347D"/>
                  </a:solidFill>
                  <a:latin typeface="Microsoft YaHei" panose="020B0503020204020204" pitchFamily="34" charset="-122"/>
                  <a:ea typeface="Microsoft YaHei" panose="020B0503020204020204" pitchFamily="34" charset="-122"/>
                  <a:sym typeface="+mn-lt"/>
                </a:rPr>
                <a:t>器械管理</a:t>
              </a:r>
              <a:endParaRPr lang="en-US" altLang="zh-CN" b="1" dirty="0">
                <a:solidFill>
                  <a:srgbClr val="17347D"/>
                </a:solidFill>
                <a:latin typeface="Microsoft YaHei" panose="020B0503020204020204" pitchFamily="34" charset="-122"/>
                <a:ea typeface="Microsoft YaHei" panose="020B0503020204020204" pitchFamily="34" charset="-122"/>
                <a:sym typeface="+mn-lt"/>
              </a:endParaRPr>
            </a:p>
            <a:p>
              <a:pPr eaLnBrk="1">
                <a:lnSpc>
                  <a:spcPts val="1300"/>
                </a:lnSpc>
                <a:spcBef>
                  <a:spcPts val="1000"/>
                </a:spcBef>
                <a:buFont typeface="Arial" panose="020B0604020202020204" pitchFamily="34" charset="0"/>
                <a:buBlip>
                  <a:blip r:embed="rId4"/>
                </a:buBlip>
              </a:pPr>
              <a:r>
                <a:rPr lang="zh-CN" altLang="en-US" b="1" dirty="0">
                  <a:solidFill>
                    <a:srgbClr val="17347D"/>
                  </a:solidFill>
                  <a:latin typeface="Microsoft YaHei" panose="020B0503020204020204" pitchFamily="34" charset="-122"/>
                  <a:ea typeface="Microsoft YaHei" panose="020B0503020204020204" pitchFamily="34" charset="-122"/>
                  <a:sym typeface="+mn-lt"/>
                </a:rPr>
                <a:t>文件整理</a:t>
              </a:r>
            </a:p>
            <a:p>
              <a:pPr eaLnBrk="1">
                <a:lnSpc>
                  <a:spcPts val="1300"/>
                </a:lnSpc>
                <a:spcBef>
                  <a:spcPts val="1000"/>
                </a:spcBef>
              </a:pPr>
              <a:endParaRPr lang="zh-CN" altLang="en-US" b="1" dirty="0">
                <a:solidFill>
                  <a:srgbClr val="17347D"/>
                </a:solidFill>
                <a:latin typeface="Microsoft YaHei" panose="020B0503020204020204" pitchFamily="34" charset="-122"/>
                <a:ea typeface="Microsoft YaHei" panose="020B0503020204020204" pitchFamily="34" charset="-122"/>
                <a:sym typeface="+mn-lt"/>
              </a:endParaRPr>
            </a:p>
          </p:txBody>
        </p:sp>
      </p:grpSp>
      <p:sp>
        <p:nvSpPr>
          <p:cNvPr id="5" name="Shape 1511">
            <a:extLst>
              <a:ext uri="{FF2B5EF4-FFF2-40B4-BE49-F238E27FC236}">
                <a16:creationId xmlns:a16="http://schemas.microsoft.com/office/drawing/2014/main" id="{83FC6215-8308-C97B-6876-C34CC5160CD4}"/>
              </a:ext>
            </a:extLst>
          </p:cNvPr>
          <p:cNvSpPr>
            <a:spLocks noChangeArrowheads="1"/>
          </p:cNvSpPr>
          <p:nvPr/>
        </p:nvSpPr>
        <p:spPr bwMode="auto">
          <a:xfrm rot="5400000">
            <a:off x="3860459" y="3871620"/>
            <a:ext cx="1285875" cy="147637"/>
          </a:xfrm>
          <a:prstGeom prst="rect">
            <a:avLst/>
          </a:prstGeom>
          <a:solidFill>
            <a:srgbClr val="2F5EB0"/>
          </a:solidFill>
          <a:ln>
            <a:noFill/>
          </a:ln>
        </p:spPr>
        <p:txBody>
          <a:bodyPr rot="10800000" vert="eaVert"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6" name="Shape 1512">
            <a:extLst>
              <a:ext uri="{FF2B5EF4-FFF2-40B4-BE49-F238E27FC236}">
                <a16:creationId xmlns:a16="http://schemas.microsoft.com/office/drawing/2014/main" id="{CF6FBE53-F345-4CDC-BB2F-8328E93E4AD8}"/>
              </a:ext>
            </a:extLst>
          </p:cNvPr>
          <p:cNvSpPr>
            <a:spLocks noChangeArrowheads="1"/>
          </p:cNvSpPr>
          <p:nvPr/>
        </p:nvSpPr>
        <p:spPr bwMode="auto">
          <a:xfrm>
            <a:off x="4563805" y="3317843"/>
            <a:ext cx="1403350" cy="214313"/>
          </a:xfrm>
          <a:prstGeom prst="rect">
            <a:avLst/>
          </a:prstGeom>
          <a:solidFill>
            <a:srgbClr val="2F5597"/>
          </a:solidFill>
          <a:ln>
            <a:noFill/>
          </a:ln>
        </p:spPr>
        <p:txBody>
          <a:bodyPr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8" name="Shape 1513">
            <a:extLst>
              <a:ext uri="{FF2B5EF4-FFF2-40B4-BE49-F238E27FC236}">
                <a16:creationId xmlns:a16="http://schemas.microsoft.com/office/drawing/2014/main" id="{53CFE36B-A44C-64DC-5BDF-83BFA4E25C52}"/>
              </a:ext>
            </a:extLst>
          </p:cNvPr>
          <p:cNvSpPr>
            <a:spLocks noChangeArrowheads="1"/>
          </p:cNvSpPr>
          <p:nvPr/>
        </p:nvSpPr>
        <p:spPr bwMode="auto">
          <a:xfrm>
            <a:off x="4620069" y="3532156"/>
            <a:ext cx="1403350" cy="143199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eaLnBrk="1">
              <a:lnSpc>
                <a:spcPts val="1863"/>
              </a:lnSpc>
              <a:spcBef>
                <a:spcPts val="1000"/>
              </a:spcBef>
              <a:buFont typeface="Arial" panose="020B0604020202020204" pitchFamily="34" charset="0"/>
              <a:buBlip>
                <a:blip r:embed="rId4"/>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b="1" dirty="0">
                <a:solidFill>
                  <a:srgbClr val="17347D"/>
                </a:solidFill>
                <a:latin typeface="Microsoft YaHei" panose="020B0503020204020204" pitchFamily="34" charset="-122"/>
                <a:ea typeface="Microsoft YaHei" panose="020B0503020204020204" pitchFamily="34" charset="-122"/>
                <a:sym typeface="+mn-lt"/>
              </a:rPr>
              <a:t>课题组长</a:t>
            </a:r>
          </a:p>
          <a:p>
            <a:pPr eaLnBrk="1">
              <a:lnSpc>
                <a:spcPts val="1863"/>
              </a:lnSpc>
              <a:spcBef>
                <a:spcPts val="1000"/>
              </a:spcBef>
              <a:buFont typeface="Arial" panose="020B0604020202020204" pitchFamily="34" charset="0"/>
              <a:buBlip>
                <a:blip r:embed="rId4"/>
              </a:buBlip>
            </a:pPr>
            <a:r>
              <a:rPr lang="zh-CN" altLang="en-US" b="1" dirty="0">
                <a:solidFill>
                  <a:srgbClr val="17347D"/>
                </a:solidFill>
                <a:latin typeface="Microsoft YaHei" panose="020B0503020204020204" pitchFamily="34" charset="-122"/>
                <a:ea typeface="Microsoft YaHei" panose="020B0503020204020204" pitchFamily="34" charset="-122"/>
                <a:sym typeface="+mn-lt"/>
              </a:rPr>
              <a:t> 监管研究</a:t>
            </a:r>
            <a:endParaRPr lang="en-US" altLang="zh-CN" b="1" dirty="0">
              <a:solidFill>
                <a:srgbClr val="17347D"/>
              </a:solidFill>
              <a:latin typeface="Microsoft YaHei" panose="020B0503020204020204" pitchFamily="34" charset="-122"/>
              <a:ea typeface="Microsoft YaHei" panose="020B0503020204020204" pitchFamily="34" charset="-122"/>
              <a:sym typeface="+mn-lt"/>
            </a:endParaRPr>
          </a:p>
          <a:p>
            <a:pPr eaLnBrk="1">
              <a:lnSpc>
                <a:spcPts val="1863"/>
              </a:lnSpc>
              <a:spcBef>
                <a:spcPts val="1000"/>
              </a:spcBef>
              <a:buFont typeface="Arial" panose="020B0604020202020204" pitchFamily="34" charset="0"/>
              <a:buBlip>
                <a:blip r:embed="rId4"/>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b="1" dirty="0">
                <a:solidFill>
                  <a:srgbClr val="17347D"/>
                </a:solidFill>
                <a:latin typeface="Microsoft YaHei" panose="020B0503020204020204" pitchFamily="34" charset="-122"/>
                <a:ea typeface="Microsoft YaHei" panose="020B0503020204020204" pitchFamily="34" charset="-122"/>
                <a:sym typeface="+mn-lt"/>
              </a:rPr>
              <a:t>人员经费</a:t>
            </a:r>
          </a:p>
          <a:p>
            <a:pPr eaLnBrk="1">
              <a:lnSpc>
                <a:spcPts val="1863"/>
              </a:lnSpc>
              <a:spcBef>
                <a:spcPts val="1000"/>
              </a:spcBef>
            </a:pPr>
            <a:endParaRPr lang="zh-CN" altLang="en-US" b="1" dirty="0">
              <a:solidFill>
                <a:srgbClr val="17347D"/>
              </a:solidFill>
              <a:latin typeface="Microsoft YaHei" panose="020B0503020204020204" pitchFamily="34" charset="-122"/>
              <a:ea typeface="Microsoft YaHei" panose="020B0503020204020204" pitchFamily="34" charset="-122"/>
              <a:sym typeface="+mn-lt"/>
            </a:endParaRPr>
          </a:p>
        </p:txBody>
      </p:sp>
      <p:sp>
        <p:nvSpPr>
          <p:cNvPr id="9" name="Shape 1515">
            <a:extLst>
              <a:ext uri="{FF2B5EF4-FFF2-40B4-BE49-F238E27FC236}">
                <a16:creationId xmlns:a16="http://schemas.microsoft.com/office/drawing/2014/main" id="{055C9C47-36C9-F017-8A3B-1FA05B1B1B9D}"/>
              </a:ext>
            </a:extLst>
          </p:cNvPr>
          <p:cNvSpPr>
            <a:spLocks noChangeArrowheads="1"/>
          </p:cNvSpPr>
          <p:nvPr/>
        </p:nvSpPr>
        <p:spPr bwMode="auto">
          <a:xfrm>
            <a:off x="4435919" y="3020129"/>
            <a:ext cx="1771650" cy="300078"/>
          </a:xfrm>
          <a:prstGeom prst="rect">
            <a:avLst/>
          </a:prstGeom>
          <a:noFill/>
          <a:ln>
            <a:noFill/>
          </a:ln>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just" eaLnBrk="1">
              <a:spcBef>
                <a:spcPts val="1200"/>
              </a:spcBef>
              <a:buFont typeface="Arial" panose="020B0604020202020204" pitchFamily="34" charset="0"/>
              <a:buBlip>
                <a:blip r:embed="rId5"/>
              </a:buBlip>
              <a:defRPr/>
            </a:pPr>
            <a:r>
              <a:rPr lang="en-US" altLang="zh-CN" b="1" dirty="0">
                <a:solidFill>
                  <a:srgbClr val="17347D"/>
                </a:solidFill>
                <a:latin typeface="Microsoft YaHei" panose="020B0503020204020204" pitchFamily="34" charset="-122"/>
                <a:ea typeface="Microsoft YaHei" panose="020B0503020204020204" pitchFamily="34" charset="-122"/>
                <a:cs typeface="+mn-ea"/>
                <a:sym typeface="+mn-lt"/>
              </a:rPr>
              <a:t> </a:t>
            </a:r>
            <a:r>
              <a:rPr lang="zh-CN" altLang="en-US" b="1" dirty="0">
                <a:latin typeface="Microsoft YaHei" panose="020B0503020204020204" pitchFamily="34" charset="-122"/>
                <a:ea typeface="Microsoft YaHei" panose="020B0503020204020204" pitchFamily="34" charset="-122"/>
                <a:cs typeface="+mn-ea"/>
                <a:sym typeface="+mn-lt"/>
              </a:rPr>
              <a:t>核心成员</a:t>
            </a:r>
          </a:p>
        </p:txBody>
      </p:sp>
      <p:grpSp>
        <p:nvGrpSpPr>
          <p:cNvPr id="10" name="Group 1523">
            <a:extLst>
              <a:ext uri="{FF2B5EF4-FFF2-40B4-BE49-F238E27FC236}">
                <a16:creationId xmlns:a16="http://schemas.microsoft.com/office/drawing/2014/main" id="{316BDE46-316E-D47E-7655-FE91CFF9C361}"/>
              </a:ext>
            </a:extLst>
          </p:cNvPr>
          <p:cNvGrpSpPr>
            <a:grpSpLocks/>
          </p:cNvGrpSpPr>
          <p:nvPr/>
        </p:nvGrpSpPr>
        <p:grpSpPr bwMode="auto">
          <a:xfrm>
            <a:off x="5886072" y="2002237"/>
            <a:ext cx="1884361" cy="1787209"/>
            <a:chOff x="500742" y="-1"/>
            <a:chExt cx="2071012" cy="1786333"/>
          </a:xfrm>
        </p:grpSpPr>
        <p:sp>
          <p:nvSpPr>
            <p:cNvPr id="25" name="Shape 1517">
              <a:extLst>
                <a:ext uri="{FF2B5EF4-FFF2-40B4-BE49-F238E27FC236}">
                  <a16:creationId xmlns:a16="http://schemas.microsoft.com/office/drawing/2014/main" id="{E5F864B9-C8E9-6C5C-762E-BC39EFA3470C}"/>
                </a:ext>
              </a:extLst>
            </p:cNvPr>
            <p:cNvSpPr>
              <a:spLocks noChangeArrowheads="1"/>
            </p:cNvSpPr>
            <p:nvPr/>
          </p:nvSpPr>
          <p:spPr bwMode="auto">
            <a:xfrm rot="5400000">
              <a:off x="167714" y="986887"/>
              <a:ext cx="950447" cy="141325"/>
            </a:xfrm>
            <a:prstGeom prst="rect">
              <a:avLst/>
            </a:prstGeom>
            <a:solidFill>
              <a:srgbClr val="2F5EB0"/>
            </a:solidFill>
            <a:ln>
              <a:noFill/>
            </a:ln>
          </p:spPr>
          <p:txBody>
            <a:bodyPr rot="10800000" vert="eaVert"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grpSp>
          <p:nvGrpSpPr>
            <p:cNvPr id="26" name="Group 1522">
              <a:extLst>
                <a:ext uri="{FF2B5EF4-FFF2-40B4-BE49-F238E27FC236}">
                  <a16:creationId xmlns:a16="http://schemas.microsoft.com/office/drawing/2014/main" id="{4EC8D3B7-C5F3-A078-F9D1-903A5DD20F70}"/>
                </a:ext>
              </a:extLst>
            </p:cNvPr>
            <p:cNvGrpSpPr>
              <a:grpSpLocks/>
            </p:cNvGrpSpPr>
            <p:nvPr/>
          </p:nvGrpSpPr>
          <p:grpSpPr bwMode="auto">
            <a:xfrm>
              <a:off x="500742" y="-1"/>
              <a:ext cx="2071012" cy="1786333"/>
              <a:chOff x="500742" y="0"/>
              <a:chExt cx="2071011" cy="1786327"/>
            </a:xfrm>
          </p:grpSpPr>
          <p:sp>
            <p:nvSpPr>
              <p:cNvPr id="27" name="Shape 1518">
                <a:extLst>
                  <a:ext uri="{FF2B5EF4-FFF2-40B4-BE49-F238E27FC236}">
                    <a16:creationId xmlns:a16="http://schemas.microsoft.com/office/drawing/2014/main" id="{02D6E46F-CFA8-3638-A8F3-3DBB6D6C29AA}"/>
                  </a:ext>
                </a:extLst>
              </p:cNvPr>
              <p:cNvSpPr>
                <a:spLocks noChangeArrowheads="1"/>
              </p:cNvSpPr>
              <p:nvPr/>
            </p:nvSpPr>
            <p:spPr bwMode="auto">
              <a:xfrm>
                <a:off x="500742" y="0"/>
                <a:ext cx="2071011" cy="39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just" eaLnBrk="1">
                  <a:spcBef>
                    <a:spcPts val="1200"/>
                  </a:spcBef>
                  <a:buFont typeface="Arial" panose="020B0604020202020204" pitchFamily="34" charset="0"/>
                  <a:buBlip>
                    <a:blip r:embed="rId5"/>
                  </a:buBlip>
                </a:pPr>
                <a:r>
                  <a:rPr lang="zh-CN" altLang="en-US" sz="2000" b="1" dirty="0">
                    <a:latin typeface="Microsoft YaHei" panose="020B0503020204020204" pitchFamily="34" charset="-122"/>
                    <a:ea typeface="Microsoft YaHei" panose="020B0503020204020204" pitchFamily="34" charset="-122"/>
                    <a:sym typeface="+mn-lt"/>
                  </a:rPr>
                  <a:t> 主要研究者</a:t>
                </a:r>
              </a:p>
            </p:txBody>
          </p:sp>
          <p:sp>
            <p:nvSpPr>
              <p:cNvPr id="28" name="Shape 1520">
                <a:extLst>
                  <a:ext uri="{FF2B5EF4-FFF2-40B4-BE49-F238E27FC236}">
                    <a16:creationId xmlns:a16="http://schemas.microsoft.com/office/drawing/2014/main" id="{F9DA14D7-9C6F-DFD5-4386-7E69D06EF340}"/>
                  </a:ext>
                </a:extLst>
              </p:cNvPr>
              <p:cNvSpPr>
                <a:spLocks noChangeArrowheads="1"/>
              </p:cNvSpPr>
              <p:nvPr/>
            </p:nvSpPr>
            <p:spPr bwMode="auto">
              <a:xfrm>
                <a:off x="572276" y="390333"/>
                <a:ext cx="1999477" cy="214207"/>
              </a:xfrm>
              <a:prstGeom prst="rect">
                <a:avLst/>
              </a:prstGeom>
              <a:solidFill>
                <a:srgbClr val="2F5597"/>
              </a:solidFill>
              <a:ln>
                <a:noFill/>
              </a:ln>
            </p:spPr>
            <p:txBody>
              <a:bodyPr lIns="45718" tIns="45718" rIns="45718" bIns="45718" anchor="ct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algn="ctr" eaLnBrk="1">
                  <a:buFont typeface="Arial" panose="020B0604020202020204" pitchFamily="34" charset="0"/>
                  <a:buNone/>
                  <a:defRPr/>
                </a:pPr>
                <a:endParaRPr lang="zh-CN" altLang="en-US" b="1">
                  <a:solidFill>
                    <a:srgbClr val="17347D"/>
                  </a:solidFill>
                  <a:latin typeface="Microsoft YaHei" panose="020B0503020204020204" pitchFamily="34" charset="-122"/>
                  <a:ea typeface="Microsoft YaHei" panose="020B0503020204020204" pitchFamily="34" charset="-122"/>
                  <a:cs typeface="+mn-ea"/>
                  <a:sym typeface="+mn-lt"/>
                </a:endParaRPr>
              </a:p>
            </p:txBody>
          </p:sp>
          <p:sp>
            <p:nvSpPr>
              <p:cNvPr id="29" name="Shape 1521">
                <a:extLst>
                  <a:ext uri="{FF2B5EF4-FFF2-40B4-BE49-F238E27FC236}">
                    <a16:creationId xmlns:a16="http://schemas.microsoft.com/office/drawing/2014/main" id="{3B57D4A0-04D4-7EB7-0A1D-9059FF9816D7}"/>
                  </a:ext>
                </a:extLst>
              </p:cNvPr>
              <p:cNvSpPr>
                <a:spLocks noChangeArrowheads="1"/>
              </p:cNvSpPr>
              <p:nvPr/>
            </p:nvSpPr>
            <p:spPr bwMode="auto">
              <a:xfrm>
                <a:off x="713601" y="604540"/>
                <a:ext cx="1858152" cy="118178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18" tIns="45718" rIns="45718" bIns="45718">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pPr eaLnBrk="1">
                  <a:lnSpc>
                    <a:spcPts val="1600"/>
                  </a:lnSpc>
                  <a:spcBef>
                    <a:spcPts val="1000"/>
                  </a:spcBef>
                  <a:buFont typeface="Arial" panose="020B0604020202020204" pitchFamily="34" charset="0"/>
                  <a:buBlip>
                    <a:blip r:embed="rId4"/>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b="1" dirty="0">
                    <a:solidFill>
                      <a:srgbClr val="17347D"/>
                    </a:solidFill>
                    <a:latin typeface="Microsoft YaHei" panose="020B0503020204020204" pitchFamily="34" charset="-122"/>
                    <a:ea typeface="Microsoft YaHei" panose="020B0503020204020204" pitchFamily="34" charset="-122"/>
                    <a:sym typeface="+mn-lt"/>
                  </a:rPr>
                  <a:t>课题总负责人</a:t>
                </a:r>
              </a:p>
              <a:p>
                <a:pPr eaLnBrk="1">
                  <a:lnSpc>
                    <a:spcPts val="1300"/>
                  </a:lnSpc>
                  <a:spcBef>
                    <a:spcPts val="1000"/>
                  </a:spcBef>
                  <a:buFont typeface="Arial" panose="020B0604020202020204" pitchFamily="34" charset="0"/>
                  <a:buBlip>
                    <a:blip r:embed="rId4"/>
                  </a:buBlip>
                </a:pPr>
                <a:r>
                  <a:rPr lang="zh-CN" altLang="en-US" b="1" dirty="0">
                    <a:solidFill>
                      <a:srgbClr val="17347D"/>
                    </a:solidFill>
                    <a:latin typeface="Microsoft YaHei" panose="020B0503020204020204" pitchFamily="34" charset="-122"/>
                    <a:ea typeface="Microsoft YaHei" panose="020B0503020204020204" pitchFamily="34" charset="-122"/>
                    <a:sym typeface="+mn-lt"/>
                  </a:rPr>
                  <a:t> 多中心协作</a:t>
                </a:r>
                <a:endParaRPr lang="en-US" altLang="zh-CN" b="1" dirty="0">
                  <a:solidFill>
                    <a:srgbClr val="17347D"/>
                  </a:solidFill>
                  <a:latin typeface="Microsoft YaHei" panose="020B0503020204020204" pitchFamily="34" charset="-122"/>
                  <a:ea typeface="Microsoft YaHei" panose="020B0503020204020204" pitchFamily="34" charset="-122"/>
                  <a:sym typeface="+mn-lt"/>
                </a:endParaRPr>
              </a:p>
              <a:p>
                <a:pPr eaLnBrk="1">
                  <a:lnSpc>
                    <a:spcPts val="1300"/>
                  </a:lnSpc>
                  <a:spcBef>
                    <a:spcPts val="1000"/>
                  </a:spcBef>
                  <a:buFont typeface="Arial" panose="020B0604020202020204" pitchFamily="34" charset="0"/>
                  <a:buBlip>
                    <a:blip r:embed="rId4"/>
                  </a:buBlip>
                </a:pPr>
                <a:r>
                  <a:rPr lang="zh-CN" altLang="en-US" b="1" dirty="0">
                    <a:solidFill>
                      <a:srgbClr val="17347D"/>
                    </a:solidFill>
                    <a:latin typeface="Microsoft YaHei" panose="020B0503020204020204" pitchFamily="34" charset="-122"/>
                    <a:ea typeface="Microsoft YaHei" panose="020B0503020204020204" pitchFamily="34" charset="-122"/>
                    <a:sym typeface="+mn-lt"/>
                  </a:rPr>
                  <a:t> 技术推广</a:t>
                </a:r>
              </a:p>
              <a:p>
                <a:pPr eaLnBrk="1">
                  <a:lnSpc>
                    <a:spcPts val="1300"/>
                  </a:lnSpc>
                  <a:spcBef>
                    <a:spcPts val="1000"/>
                  </a:spcBef>
                </a:pPr>
                <a:endParaRPr lang="zh-CN" altLang="en-US" b="1" dirty="0">
                  <a:solidFill>
                    <a:srgbClr val="17347D"/>
                  </a:solidFill>
                  <a:latin typeface="Microsoft YaHei" panose="020B0503020204020204" pitchFamily="34" charset="-122"/>
                  <a:ea typeface="Microsoft YaHei" panose="020B0503020204020204" pitchFamily="34" charset="-122"/>
                  <a:sym typeface="+mn-lt"/>
                </a:endParaRPr>
              </a:p>
            </p:txBody>
          </p:sp>
        </p:grpSp>
      </p:grpSp>
      <p:pic>
        <p:nvPicPr>
          <p:cNvPr id="39" name="Picture 2" descr="C:\Users\Administrator\Desktop\捕获.JPG">
            <a:extLst>
              <a:ext uri="{FF2B5EF4-FFF2-40B4-BE49-F238E27FC236}">
                <a16:creationId xmlns:a16="http://schemas.microsoft.com/office/drawing/2014/main" id="{1D25A9AE-8543-DD46-0B65-68B1ADD1090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4517" y="1595384"/>
            <a:ext cx="1536383" cy="1708982"/>
          </a:xfrm>
          <a:prstGeom prst="rect">
            <a:avLst/>
          </a:prstGeom>
          <a:ln w="88900" cap="sq" cmpd="thickThin">
            <a:noFill/>
            <a:prstDash val="solid"/>
            <a:miter lim="800000"/>
            <a:headEnd/>
            <a:tailEnd/>
          </a:ln>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2" name="Picture 5" descr="C:\Users\Administrator\Desktop\捕获.JPG">
            <a:extLst>
              <a:ext uri="{FF2B5EF4-FFF2-40B4-BE49-F238E27FC236}">
                <a16:creationId xmlns:a16="http://schemas.microsoft.com/office/drawing/2014/main" id="{BE2F5DAE-D0E3-47FD-1261-151EB0140205}"/>
              </a:ext>
            </a:extLst>
          </p:cNvPr>
          <p:cNvPicPr/>
          <p:nvPr/>
        </p:nvPicPr>
        <p:blipFill>
          <a:blip r:embed="rId7"/>
          <a:stretch>
            <a:fillRect/>
          </a:stretch>
        </p:blipFill>
        <p:spPr>
          <a:xfrm>
            <a:off x="5949685" y="3511764"/>
            <a:ext cx="893788" cy="1061723"/>
          </a:xfrm>
          <a:prstGeom prst="rect">
            <a:avLst/>
          </a:prstGeom>
          <a:noFill/>
          <a:ln w="9525">
            <a:noFill/>
          </a:ln>
        </p:spPr>
      </p:pic>
      <p:pic>
        <p:nvPicPr>
          <p:cNvPr id="43" name="Picture 7" descr="C:\Users\Administrator\Desktop\微信图片_20231028104115.jpg">
            <a:extLst>
              <a:ext uri="{FF2B5EF4-FFF2-40B4-BE49-F238E27FC236}">
                <a16:creationId xmlns:a16="http://schemas.microsoft.com/office/drawing/2014/main" id="{A1515754-36D6-E649-6ACA-4B58DCE7CB09}"/>
              </a:ext>
            </a:extLst>
          </p:cNvPr>
          <p:cNvPicPr/>
          <p:nvPr/>
        </p:nvPicPr>
        <p:blipFill>
          <a:blip r:embed="rId8"/>
          <a:srcRect t="6400" b="25174"/>
          <a:stretch>
            <a:fillRect/>
          </a:stretch>
        </p:blipFill>
        <p:spPr>
          <a:xfrm>
            <a:off x="6843473" y="3511764"/>
            <a:ext cx="936379" cy="1076612"/>
          </a:xfrm>
          <a:prstGeom prst="rect">
            <a:avLst/>
          </a:prstGeom>
          <a:noFill/>
          <a:ln w="9525">
            <a:noFill/>
          </a:ln>
        </p:spPr>
      </p:pic>
      <p:pic>
        <p:nvPicPr>
          <p:cNvPr id="44" name="Picture 11" descr="C:\Users\Administrator\Desktop\徐婓.jpg">
            <a:extLst>
              <a:ext uri="{FF2B5EF4-FFF2-40B4-BE49-F238E27FC236}">
                <a16:creationId xmlns:a16="http://schemas.microsoft.com/office/drawing/2014/main" id="{8716A863-CA52-E2B6-BA31-36399158FEC2}"/>
              </a:ext>
            </a:extLst>
          </p:cNvPr>
          <p:cNvPicPr/>
          <p:nvPr/>
        </p:nvPicPr>
        <p:blipFill>
          <a:blip r:embed="rId9"/>
          <a:srcRect l="5540" t="6654" r="5147" b="26581"/>
          <a:stretch>
            <a:fillRect/>
          </a:stretch>
        </p:blipFill>
        <p:spPr>
          <a:xfrm>
            <a:off x="4452449" y="4570130"/>
            <a:ext cx="878204" cy="900113"/>
          </a:xfrm>
          <a:prstGeom prst="rect">
            <a:avLst/>
          </a:prstGeom>
          <a:noFill/>
          <a:ln w="9525">
            <a:noFill/>
          </a:ln>
        </p:spPr>
      </p:pic>
      <p:pic>
        <p:nvPicPr>
          <p:cNvPr id="45" name="图片 44">
            <a:extLst>
              <a:ext uri="{FF2B5EF4-FFF2-40B4-BE49-F238E27FC236}">
                <a16:creationId xmlns:a16="http://schemas.microsoft.com/office/drawing/2014/main" id="{36BB6FB9-D7AC-BB82-1EC3-B4AC64B994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8726" y="4581810"/>
            <a:ext cx="803908" cy="926828"/>
          </a:xfrm>
          <a:prstGeom prst="rect">
            <a:avLst/>
          </a:prstGeom>
        </p:spPr>
      </p:pic>
      <p:pic>
        <p:nvPicPr>
          <p:cNvPr id="46" name="Picture 10" descr="C:\Users\Administrator\Desktop\景赫.jpg">
            <a:extLst>
              <a:ext uri="{FF2B5EF4-FFF2-40B4-BE49-F238E27FC236}">
                <a16:creationId xmlns:a16="http://schemas.microsoft.com/office/drawing/2014/main" id="{3F4129C0-0223-5287-6F2A-47B44956122A}"/>
              </a:ext>
            </a:extLst>
          </p:cNvPr>
          <p:cNvPicPr/>
          <p:nvPr/>
        </p:nvPicPr>
        <p:blipFill>
          <a:blip r:embed="rId11"/>
          <a:srcRect l="7851" r="7040" b="29984"/>
          <a:stretch>
            <a:fillRect/>
          </a:stretch>
        </p:blipFill>
        <p:spPr>
          <a:xfrm>
            <a:off x="6133960" y="4595183"/>
            <a:ext cx="830581" cy="900099"/>
          </a:xfrm>
          <a:prstGeom prst="rect">
            <a:avLst/>
          </a:prstGeom>
          <a:noFill/>
          <a:ln w="9525">
            <a:noFill/>
          </a:ln>
        </p:spPr>
      </p:pic>
      <p:pic>
        <p:nvPicPr>
          <p:cNvPr id="47" name="Picture 8" descr="C:\Users\Administrator\Desktop\谢芳.jpg">
            <a:extLst>
              <a:ext uri="{FF2B5EF4-FFF2-40B4-BE49-F238E27FC236}">
                <a16:creationId xmlns:a16="http://schemas.microsoft.com/office/drawing/2014/main" id="{17E29CD3-293F-C89B-D84F-45A2B7EFA43A}"/>
              </a:ext>
            </a:extLst>
          </p:cNvPr>
          <p:cNvPicPr/>
          <p:nvPr/>
        </p:nvPicPr>
        <p:blipFill>
          <a:blip r:embed="rId12"/>
          <a:srcRect b="28024"/>
          <a:stretch>
            <a:fillRect/>
          </a:stretch>
        </p:blipFill>
        <p:spPr>
          <a:xfrm>
            <a:off x="3641778" y="5517130"/>
            <a:ext cx="793114" cy="916863"/>
          </a:xfrm>
          <a:prstGeom prst="rect">
            <a:avLst/>
          </a:prstGeom>
          <a:noFill/>
          <a:ln w="9525">
            <a:noFill/>
          </a:ln>
        </p:spPr>
      </p:pic>
      <p:pic>
        <p:nvPicPr>
          <p:cNvPr id="48" name="Picture 21" descr="C:\Users\Administrator\Desktop\张巧云.jpg">
            <a:extLst>
              <a:ext uri="{FF2B5EF4-FFF2-40B4-BE49-F238E27FC236}">
                <a16:creationId xmlns:a16="http://schemas.microsoft.com/office/drawing/2014/main" id="{AAF268C8-B04A-AD70-B931-2D13DEE091ED}"/>
              </a:ext>
            </a:extLst>
          </p:cNvPr>
          <p:cNvPicPr/>
          <p:nvPr/>
        </p:nvPicPr>
        <p:blipFill>
          <a:blip r:embed="rId13"/>
          <a:srcRect b="19328"/>
          <a:stretch>
            <a:fillRect/>
          </a:stretch>
        </p:blipFill>
        <p:spPr>
          <a:xfrm>
            <a:off x="4452449" y="5495282"/>
            <a:ext cx="815975" cy="926829"/>
          </a:xfrm>
          <a:prstGeom prst="rect">
            <a:avLst/>
          </a:prstGeom>
          <a:noFill/>
          <a:ln w="9525">
            <a:noFill/>
          </a:ln>
        </p:spPr>
      </p:pic>
      <p:pic>
        <p:nvPicPr>
          <p:cNvPr id="49" name="Picture 15" descr="C:\Users\Administrator\Desktop\周晓瑞.jpg">
            <a:extLst>
              <a:ext uri="{FF2B5EF4-FFF2-40B4-BE49-F238E27FC236}">
                <a16:creationId xmlns:a16="http://schemas.microsoft.com/office/drawing/2014/main" id="{78B9B289-53C7-0E7A-A1C6-3F99608FF08E}"/>
              </a:ext>
            </a:extLst>
          </p:cNvPr>
          <p:cNvPicPr/>
          <p:nvPr/>
        </p:nvPicPr>
        <p:blipFill>
          <a:blip r:embed="rId14"/>
          <a:srcRect b="15363"/>
          <a:stretch>
            <a:fillRect/>
          </a:stretch>
        </p:blipFill>
        <p:spPr>
          <a:xfrm>
            <a:off x="5263119" y="5507680"/>
            <a:ext cx="815976" cy="916863"/>
          </a:xfrm>
          <a:prstGeom prst="rect">
            <a:avLst/>
          </a:prstGeom>
          <a:noFill/>
          <a:ln w="9525">
            <a:noFill/>
          </a:ln>
        </p:spPr>
      </p:pic>
      <p:pic>
        <p:nvPicPr>
          <p:cNvPr id="50" name="Picture 20" descr="C:\Users\Administrator\Desktop\孙甜甜.jpg">
            <a:extLst>
              <a:ext uri="{FF2B5EF4-FFF2-40B4-BE49-F238E27FC236}">
                <a16:creationId xmlns:a16="http://schemas.microsoft.com/office/drawing/2014/main" id="{DBD37E6E-D929-9386-7EF1-45FAA9C3884E}"/>
              </a:ext>
            </a:extLst>
          </p:cNvPr>
          <p:cNvPicPr/>
          <p:nvPr/>
        </p:nvPicPr>
        <p:blipFill>
          <a:blip r:embed="rId15"/>
          <a:stretch>
            <a:fillRect/>
          </a:stretch>
        </p:blipFill>
        <p:spPr>
          <a:xfrm>
            <a:off x="6082344" y="5528669"/>
            <a:ext cx="793112" cy="890649"/>
          </a:xfrm>
          <a:prstGeom prst="rect">
            <a:avLst/>
          </a:prstGeom>
          <a:noFill/>
          <a:ln w="9525">
            <a:noFill/>
          </a:ln>
        </p:spPr>
      </p:pic>
      <p:pic>
        <p:nvPicPr>
          <p:cNvPr id="51" name="Picture 12" descr="C:\Users\Administrator\Desktop\张爽.jpg">
            <a:extLst>
              <a:ext uri="{FF2B5EF4-FFF2-40B4-BE49-F238E27FC236}">
                <a16:creationId xmlns:a16="http://schemas.microsoft.com/office/drawing/2014/main" id="{3E430461-567D-3228-2524-A97D501355C6}"/>
              </a:ext>
            </a:extLst>
          </p:cNvPr>
          <p:cNvPicPr/>
          <p:nvPr/>
        </p:nvPicPr>
        <p:blipFill>
          <a:blip r:embed="rId16"/>
          <a:stretch>
            <a:fillRect/>
          </a:stretch>
        </p:blipFill>
        <p:spPr>
          <a:xfrm>
            <a:off x="9168425" y="5536071"/>
            <a:ext cx="815975" cy="890649"/>
          </a:xfrm>
          <a:prstGeom prst="rect">
            <a:avLst/>
          </a:prstGeom>
          <a:noFill/>
          <a:ln w="9525">
            <a:noFill/>
          </a:ln>
        </p:spPr>
      </p:pic>
      <p:pic>
        <p:nvPicPr>
          <p:cNvPr id="52" name="Picture 13" descr="C:\Users\Administrator\Desktop\葛彦虎.jpg">
            <a:extLst>
              <a:ext uri="{FF2B5EF4-FFF2-40B4-BE49-F238E27FC236}">
                <a16:creationId xmlns:a16="http://schemas.microsoft.com/office/drawing/2014/main" id="{FD547B8C-2C68-E913-FDBE-E63E6C69BE96}"/>
              </a:ext>
            </a:extLst>
          </p:cNvPr>
          <p:cNvPicPr/>
          <p:nvPr/>
        </p:nvPicPr>
        <p:blipFill>
          <a:blip r:embed="rId17"/>
          <a:stretch>
            <a:fillRect/>
          </a:stretch>
        </p:blipFill>
        <p:spPr>
          <a:xfrm>
            <a:off x="2846098" y="5519536"/>
            <a:ext cx="787733" cy="923718"/>
          </a:xfrm>
          <a:prstGeom prst="rect">
            <a:avLst/>
          </a:prstGeom>
          <a:noFill/>
          <a:ln w="9525">
            <a:noFill/>
          </a:ln>
        </p:spPr>
      </p:pic>
      <p:pic>
        <p:nvPicPr>
          <p:cNvPr id="53" name="Picture 9" descr="C:\Users\Administrator\Desktop\吴金晶.jpg">
            <a:extLst>
              <a:ext uri="{FF2B5EF4-FFF2-40B4-BE49-F238E27FC236}">
                <a16:creationId xmlns:a16="http://schemas.microsoft.com/office/drawing/2014/main" id="{D419B56A-205B-6366-D729-58A2CD3BE2F6}"/>
              </a:ext>
            </a:extLst>
          </p:cNvPr>
          <p:cNvPicPr/>
          <p:nvPr/>
        </p:nvPicPr>
        <p:blipFill>
          <a:blip r:embed="rId18"/>
          <a:srcRect b="26508"/>
          <a:stretch>
            <a:fillRect/>
          </a:stretch>
        </p:blipFill>
        <p:spPr>
          <a:xfrm>
            <a:off x="7682586" y="5536071"/>
            <a:ext cx="684018" cy="883247"/>
          </a:xfrm>
          <a:prstGeom prst="rect">
            <a:avLst/>
          </a:prstGeom>
          <a:noFill/>
          <a:ln w="9525">
            <a:noFill/>
          </a:ln>
        </p:spPr>
      </p:pic>
      <p:pic>
        <p:nvPicPr>
          <p:cNvPr id="54" name="Picture 23" descr="C:\Users\Administrator\Desktop\魏敏.jpg">
            <a:extLst>
              <a:ext uri="{FF2B5EF4-FFF2-40B4-BE49-F238E27FC236}">
                <a16:creationId xmlns:a16="http://schemas.microsoft.com/office/drawing/2014/main" id="{8322F146-8D67-0D95-16E7-4563C3652E79}"/>
              </a:ext>
            </a:extLst>
          </p:cNvPr>
          <p:cNvPicPr/>
          <p:nvPr/>
        </p:nvPicPr>
        <p:blipFill>
          <a:blip r:embed="rId19"/>
          <a:srcRect l="13474" t="7367" r="15948" b="18549"/>
          <a:stretch>
            <a:fillRect/>
          </a:stretch>
        </p:blipFill>
        <p:spPr>
          <a:xfrm>
            <a:off x="8365694" y="5523921"/>
            <a:ext cx="802731" cy="902799"/>
          </a:xfrm>
          <a:prstGeom prst="rect">
            <a:avLst/>
          </a:prstGeom>
          <a:noFill/>
          <a:ln w="9525">
            <a:noFill/>
          </a:ln>
        </p:spPr>
      </p:pic>
      <p:pic>
        <p:nvPicPr>
          <p:cNvPr id="55" name="Picture 18" descr="C:\Users\Administrator\Desktop\刘达琪.jpg">
            <a:extLst>
              <a:ext uri="{FF2B5EF4-FFF2-40B4-BE49-F238E27FC236}">
                <a16:creationId xmlns:a16="http://schemas.microsoft.com/office/drawing/2014/main" id="{2D53B721-0FB6-93F3-138F-BBA8B4DD3182}"/>
              </a:ext>
            </a:extLst>
          </p:cNvPr>
          <p:cNvPicPr/>
          <p:nvPr/>
        </p:nvPicPr>
        <p:blipFill>
          <a:blip r:embed="rId20"/>
          <a:stretch>
            <a:fillRect/>
          </a:stretch>
        </p:blipFill>
        <p:spPr>
          <a:xfrm>
            <a:off x="6873580" y="5536071"/>
            <a:ext cx="793112" cy="890649"/>
          </a:xfrm>
          <a:prstGeom prst="rect">
            <a:avLst/>
          </a:prstGeom>
          <a:noFill/>
          <a:ln w="9525">
            <a:noFill/>
          </a:ln>
        </p:spPr>
      </p:pic>
      <p:pic>
        <p:nvPicPr>
          <p:cNvPr id="56" name="Picture 14" descr="C:\Users\Administrator\Desktop\崔博群.jpg">
            <a:extLst>
              <a:ext uri="{FF2B5EF4-FFF2-40B4-BE49-F238E27FC236}">
                <a16:creationId xmlns:a16="http://schemas.microsoft.com/office/drawing/2014/main" id="{AC1A9E61-0F92-BF30-F41B-C2B46B96698E}"/>
              </a:ext>
            </a:extLst>
          </p:cNvPr>
          <p:cNvPicPr/>
          <p:nvPr/>
        </p:nvPicPr>
        <p:blipFill>
          <a:blip r:embed="rId21"/>
          <a:srcRect b="20245"/>
          <a:stretch>
            <a:fillRect/>
          </a:stretch>
        </p:blipFill>
        <p:spPr>
          <a:xfrm>
            <a:off x="9968976" y="5528669"/>
            <a:ext cx="817245" cy="909580"/>
          </a:xfrm>
          <a:prstGeom prst="rect">
            <a:avLst/>
          </a:prstGeom>
          <a:noFill/>
          <a:ln w="9525">
            <a:noFill/>
          </a:ln>
        </p:spPr>
      </p:pic>
      <p:sp>
        <p:nvSpPr>
          <p:cNvPr id="58" name="文本框 57">
            <a:extLst>
              <a:ext uri="{FF2B5EF4-FFF2-40B4-BE49-F238E27FC236}">
                <a16:creationId xmlns:a16="http://schemas.microsoft.com/office/drawing/2014/main" id="{5653A725-0867-81AD-160F-7BC23E241B0C}"/>
              </a:ext>
            </a:extLst>
          </p:cNvPr>
          <p:cNvSpPr txBox="1"/>
          <p:nvPr/>
        </p:nvSpPr>
        <p:spPr>
          <a:xfrm>
            <a:off x="1309034" y="5469791"/>
            <a:ext cx="6105196" cy="634597"/>
          </a:xfrm>
          <a:prstGeom prst="rect">
            <a:avLst/>
          </a:prstGeom>
          <a:noFill/>
        </p:spPr>
        <p:txBody>
          <a:bodyPr wrap="square">
            <a:spAutoFit/>
          </a:bodyPr>
          <a:lstStyle/>
          <a:p>
            <a:pPr eaLnBrk="1">
              <a:lnSpc>
                <a:spcPts val="1600"/>
              </a:lnSpc>
              <a:spcBef>
                <a:spcPts val="1000"/>
              </a:spcBef>
              <a:buFont typeface="Arial" panose="020B0604020202020204" pitchFamily="34" charset="0"/>
              <a:buBlip>
                <a:blip r:embed="rId4"/>
              </a:buBlip>
            </a:pPr>
            <a:r>
              <a:rPr lang="en-US" altLang="zh-CN" b="1" dirty="0">
                <a:solidFill>
                  <a:srgbClr val="17347D"/>
                </a:solidFill>
                <a:latin typeface="Microsoft YaHei" panose="020B0503020204020204" pitchFamily="34" charset="-122"/>
                <a:ea typeface="Microsoft YaHei" panose="020B0503020204020204" pitchFamily="34" charset="-122"/>
                <a:sym typeface="+mn-lt"/>
              </a:rPr>
              <a:t> </a:t>
            </a:r>
            <a:r>
              <a:rPr lang="zh-CN" altLang="en-US" sz="1400" b="1" dirty="0">
                <a:solidFill>
                  <a:srgbClr val="17347D"/>
                </a:solidFill>
                <a:latin typeface="Microsoft YaHei" panose="020B0503020204020204" pitchFamily="34" charset="-122"/>
                <a:ea typeface="Microsoft YaHei" panose="020B0503020204020204" pitchFamily="34" charset="-122"/>
                <a:sym typeface="+mn-lt"/>
              </a:rPr>
              <a:t>严格执行</a:t>
            </a:r>
            <a:endParaRPr lang="en-US" altLang="zh-CN" sz="1400" b="1" dirty="0">
              <a:solidFill>
                <a:srgbClr val="17347D"/>
              </a:solidFill>
              <a:latin typeface="Microsoft YaHei" panose="020B0503020204020204" pitchFamily="34" charset="-122"/>
              <a:ea typeface="Microsoft YaHei" panose="020B0503020204020204" pitchFamily="34" charset="-122"/>
              <a:sym typeface="+mn-lt"/>
            </a:endParaRPr>
          </a:p>
          <a:p>
            <a:pPr eaLnBrk="1">
              <a:lnSpc>
                <a:spcPts val="1600"/>
              </a:lnSpc>
              <a:spcBef>
                <a:spcPts val="1000"/>
              </a:spcBef>
            </a:pPr>
            <a:r>
              <a:rPr lang="zh-CN" altLang="en-US" sz="1400" b="1" dirty="0">
                <a:solidFill>
                  <a:srgbClr val="17347D"/>
                </a:solidFill>
                <a:latin typeface="Microsoft YaHei" panose="020B0503020204020204" pitchFamily="34" charset="-122"/>
                <a:ea typeface="Microsoft YaHei" panose="020B0503020204020204" pitchFamily="34" charset="-122"/>
                <a:sym typeface="+mn-lt"/>
              </a:rPr>
              <a:t>临床实验过程</a:t>
            </a:r>
          </a:p>
        </p:txBody>
      </p:sp>
    </p:spTree>
    <p:extLst>
      <p:ext uri="{BB962C8B-B14F-4D97-AF65-F5344CB8AC3E}">
        <p14:creationId xmlns:p14="http://schemas.microsoft.com/office/powerpoint/2010/main" val="26756016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Q4ODQwNThiYTg4YTBlNDhkZDRmNGNiNWM5NWE1YzA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1225</Words>
  <Application>Microsoft Office PowerPoint</Application>
  <PresentationFormat>宽屏</PresentationFormat>
  <Paragraphs>125</Paragraphs>
  <Slides>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9</vt:i4>
      </vt:variant>
    </vt:vector>
  </HeadingPairs>
  <TitlesOfParts>
    <vt:vector size="18" baseType="lpstr">
      <vt:lpstr>黑体</vt:lpstr>
      <vt:lpstr>宋体</vt:lpstr>
      <vt:lpstr>Microsoft YaHei</vt:lpstr>
      <vt:lpstr>Microsoft YaHei</vt:lpstr>
      <vt:lpstr>Arial</vt:lpstr>
      <vt:lpstr>Calibri</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9.14临床试验情况介绍 心内冠心病中心一区</dc:title>
  <dc:creator>QIUQI</dc:creator>
  <cp:lastModifiedBy>hasee</cp:lastModifiedBy>
  <cp:revision>8</cp:revision>
  <dcterms:created xsi:type="dcterms:W3CDTF">2024-10-16T20:45:51Z</dcterms:created>
  <dcterms:modified xsi:type="dcterms:W3CDTF">2024-10-30T05:46:30Z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2024-10-16T05:05:58Z</vt:filetime>
  </property>
  <property fmtid="{D5CDD505-2E9C-101B-9397-08002B2CF9AE}" pid="4" name="ICV">
    <vt:lpwstr>0780EF6CFF3B47A39EA12E23A2A4D2C9_12</vt:lpwstr>
  </property>
  <property fmtid="{D5CDD505-2E9C-101B-9397-08002B2CF9AE}" pid="5" name="KSOProductBuildVer">
    <vt:lpwstr>2052-12.1.0.18276</vt:lpwstr>
  </property>
</Properties>
</file>